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76" r:id="rId2"/>
    <p:sldId id="282" r:id="rId3"/>
    <p:sldId id="257" r:id="rId4"/>
    <p:sldId id="256" r:id="rId5"/>
    <p:sldId id="286" r:id="rId6"/>
    <p:sldId id="283" r:id="rId7"/>
    <p:sldId id="284" r:id="rId8"/>
    <p:sldId id="268" r:id="rId9"/>
    <p:sldId id="270" r:id="rId10"/>
    <p:sldId id="285" r:id="rId11"/>
    <p:sldId id="290" r:id="rId12"/>
    <p:sldId id="305" r:id="rId13"/>
    <p:sldId id="299" r:id="rId14"/>
    <p:sldId id="300" r:id="rId15"/>
    <p:sldId id="281" r:id="rId16"/>
    <p:sldId id="275" r:id="rId17"/>
    <p:sldId id="296" r:id="rId18"/>
    <p:sldId id="293" r:id="rId19"/>
    <p:sldId id="297" r:id="rId20"/>
    <p:sldId id="298" r:id="rId21"/>
    <p:sldId id="301" r:id="rId22"/>
    <p:sldId id="292"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57DC2-EFA5-4438-9BA1-2A14A98C6239}" type="datetimeFigureOut">
              <a:rPr lang="en-US" smtClean="0"/>
              <a:t>10/9/2022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2C8BC-ACD4-4AC8-B753-A12907674704}" type="slidenum">
              <a:rPr lang="en-US" smtClean="0"/>
              <a:t>‹#›</a:t>
            </a:fld>
            <a:endParaRPr lang="en-US"/>
          </a:p>
        </p:txBody>
      </p:sp>
    </p:spTree>
    <p:extLst>
      <p:ext uri="{BB962C8B-B14F-4D97-AF65-F5344CB8AC3E}">
        <p14:creationId xmlns:p14="http://schemas.microsoft.com/office/powerpoint/2010/main" val="2425842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2C8BC-ACD4-4AC8-B753-A12907674704}" type="slidenum">
              <a:rPr lang="en-US" smtClean="0"/>
              <a:t>1</a:t>
            </a:fld>
            <a:endParaRPr lang="en-US"/>
          </a:p>
        </p:txBody>
      </p:sp>
    </p:spTree>
    <p:extLst>
      <p:ext uri="{BB962C8B-B14F-4D97-AF65-F5344CB8AC3E}">
        <p14:creationId xmlns:p14="http://schemas.microsoft.com/office/powerpoint/2010/main" val="45095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283844-9483-43E7-A722-C317B2BEB9EF}" type="slidenum">
              <a:rPr lang="en-US"/>
              <a:pPr/>
              <a:t>3</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0454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a:solidFill>
                  <a:srgbClr val="000000"/>
                </a:solidFill>
                <a:latin typeface="Arial" panose="020B0604020202020204" pitchFamily="34" charset="0"/>
                <a:cs typeface="Arial" panose="020B0604020202020204" pitchFamily="34" charset="0"/>
              </a:rPr>
              <a:t>Before we dive into our training today, I want to paint a picture of the threats we and our clients face. </a:t>
            </a:r>
          </a:p>
          <a:p>
            <a:pPr eaLnBrk="1" hangingPunct="1">
              <a:spcBef>
                <a:spcPct val="0"/>
              </a:spcBef>
            </a:pPr>
            <a:endParaRPr lang="en-US" altLang="en-US" sz="1000">
              <a:latin typeface="Arial" panose="020B0604020202020204" pitchFamily="34" charset="0"/>
              <a:cs typeface="Arial" panose="020B0604020202020204" pitchFamily="34" charset="0"/>
            </a:endParaRPr>
          </a:p>
          <a:p>
            <a:pPr eaLnBrk="1" hangingPunct="1">
              <a:spcBef>
                <a:spcPct val="0"/>
              </a:spcBef>
            </a:pPr>
            <a:r>
              <a:rPr lang="en-US" altLang="en-US" sz="1000">
                <a:latin typeface="Arial" panose="020B0604020202020204" pitchFamily="34" charset="0"/>
                <a:cs typeface="Arial" panose="020B0604020202020204" pitchFamily="34" charset="0"/>
              </a:rPr>
              <a:t>Unfortunately, fraud and identity theft are a growth industry. The number of incidents, the cost of mitigation, and the sophistication of cybercriminals are all on the rise. Just look at these statistics.</a:t>
            </a:r>
          </a:p>
          <a:p>
            <a:pPr eaLnBrk="1" hangingPunct="1">
              <a:spcBef>
                <a:spcPct val="0"/>
              </a:spcBef>
            </a:pPr>
            <a:endParaRPr lang="en-US" altLang="en-US">
              <a:solidFill>
                <a:srgbClr val="000000"/>
              </a:solidFill>
              <a:latin typeface="Arial" panose="020B0604020202020204" pitchFamily="34" charset="0"/>
              <a:cs typeface="Arial" panose="020B0604020202020204" pitchFamily="34" charset="0"/>
            </a:endParaRPr>
          </a:p>
          <a:p>
            <a:pPr eaLnBrk="1" hangingPunct="1">
              <a:spcBef>
                <a:spcPct val="0"/>
              </a:spcBef>
            </a:pPr>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B463FB-E43E-46E5-ABD1-229BFE2C5849}"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261966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000">
                <a:solidFill>
                  <a:srgbClr val="000000"/>
                </a:solidFill>
                <a:latin typeface="Arial" panose="020B0604020202020204" pitchFamily="34" charset="0"/>
                <a:cs typeface="Arial" panose="020B0604020202020204" pitchFamily="34" charset="0"/>
              </a:rPr>
              <a:t>As you can see from this slide, cyber crimes are on the rise. The number of cyber incidents, the cost of mitigation, and the sophistication of cyber criminals are all steadily increasing. One of the top risk factors is human error – so strengthening our awareness, becoming aware of suspicious activity, asking questions and being diligent in our day-to-day processes and client interactions is critical to helping prevent fraud and cyber breaches.</a:t>
            </a:r>
          </a:p>
          <a:p>
            <a:endParaRPr lang="en-US" altLang="en-US" sz="1000">
              <a:solidFill>
                <a:srgbClr val="000000"/>
              </a:solidFill>
              <a:latin typeface="Arial" panose="020B0604020202020204" pitchFamily="34" charset="0"/>
              <a:cs typeface="Arial" panose="020B0604020202020204" pitchFamily="34" charset="0"/>
            </a:endParaRPr>
          </a:p>
          <a:p>
            <a:r>
              <a:rPr lang="en-US" altLang="en-US" sz="1000">
                <a:solidFill>
                  <a:srgbClr val="000000"/>
                </a:solidFill>
                <a:latin typeface="Arial" panose="020B0604020202020204" pitchFamily="34" charset="0"/>
                <a:cs typeface="Arial" panose="020B0604020202020204" pitchFamily="34" charset="0"/>
              </a:rPr>
              <a:t>My intention isn’t to frighten you, but the reality is that for many people and companies, it’s not a matter of if but when they’ll become victims of cyber crime. It is critically important that we work together to protect our client and firm information and assets.</a:t>
            </a:r>
          </a:p>
          <a:p>
            <a:endParaRPr lang="en-US" altLang="en-US" sz="1000">
              <a:solidFill>
                <a:srgbClr val="000000"/>
              </a:solidFill>
              <a:latin typeface="Arial" panose="020B0604020202020204" pitchFamily="34" charset="0"/>
              <a:cs typeface="Arial" panose="020B0604020202020204" pitchFamily="34" charset="0"/>
            </a:endParaRPr>
          </a:p>
          <a:p>
            <a:r>
              <a:rPr lang="en-US" altLang="en-US" sz="1000">
                <a:solidFill>
                  <a:srgbClr val="000000"/>
                </a:solidFill>
                <a:latin typeface="Arial" panose="020B0604020202020204" pitchFamily="34" charset="0"/>
                <a:cs typeface="Arial" panose="020B0604020202020204" pitchFamily="34" charset="0"/>
              </a:rPr>
              <a:t>So, while our firm and our custodian, Charles Schwab and Co., Inc., takes protective measures and constantly adjusts our cybersecurity programs to keep up with emerging cyber trends, the very best way to enhance these efforts is for each of us, along with our clients to work together to ensure these criminals can’t access our data or accounts. </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a:solidFill>
                  <a:schemeClr val="tx1"/>
                </a:solidFill>
                <a:latin typeface="Arial" panose="020B0604020202020204" pitchFamily="34" charset="0"/>
                <a:cs typeface="Arial" panose="020B0604020202020204" pitchFamily="34" charset="0"/>
              </a:defRPr>
            </a:lvl1pPr>
            <a:lvl2pPr marL="728663" indent="-279400" defTabSz="904875">
              <a:defRPr>
                <a:solidFill>
                  <a:schemeClr val="tx1"/>
                </a:solidFill>
                <a:latin typeface="Arial" panose="020B0604020202020204" pitchFamily="34" charset="0"/>
                <a:cs typeface="Arial" panose="020B0604020202020204" pitchFamily="34" charset="0"/>
              </a:defRPr>
            </a:lvl2pPr>
            <a:lvl3pPr marL="1120775" indent="-223838" defTabSz="904875">
              <a:defRPr>
                <a:solidFill>
                  <a:schemeClr val="tx1"/>
                </a:solidFill>
                <a:latin typeface="Arial" panose="020B0604020202020204" pitchFamily="34" charset="0"/>
                <a:cs typeface="Arial" panose="020B0604020202020204" pitchFamily="34" charset="0"/>
              </a:defRPr>
            </a:lvl3pPr>
            <a:lvl4pPr marL="1570038" indent="-223838" defTabSz="904875">
              <a:defRPr>
                <a:solidFill>
                  <a:schemeClr val="tx1"/>
                </a:solidFill>
                <a:latin typeface="Arial" panose="020B0604020202020204" pitchFamily="34" charset="0"/>
                <a:cs typeface="Arial" panose="020B0604020202020204" pitchFamily="34" charset="0"/>
              </a:defRPr>
            </a:lvl4pPr>
            <a:lvl5pPr marL="2017713" indent="-223838" defTabSz="904875">
              <a:defRPr>
                <a:solidFill>
                  <a:schemeClr val="tx1"/>
                </a:solidFill>
                <a:latin typeface="Arial" panose="020B0604020202020204" pitchFamily="34" charset="0"/>
                <a:cs typeface="Arial" panose="020B0604020202020204" pitchFamily="34" charset="0"/>
              </a:defRPr>
            </a:lvl5pPr>
            <a:lvl6pPr marL="2474913" indent="-223838" defTabSz="9048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32113" indent="-223838" defTabSz="9048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389313" indent="-223838" defTabSz="9048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46513" indent="-223838" defTabSz="9048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6DCB95-9C24-4806-8C02-65A2E595F546}" type="slidenum">
              <a:rPr lang="en-US" altLang="en-US" smtClean="0"/>
              <a:pPr/>
              <a:t>9</a:t>
            </a:fld>
            <a:endParaRPr lang="en-US" altLang="en-US"/>
          </a:p>
        </p:txBody>
      </p:sp>
    </p:spTree>
    <p:extLst>
      <p:ext uri="{BB962C8B-B14F-4D97-AF65-F5344CB8AC3E}">
        <p14:creationId xmlns:p14="http://schemas.microsoft.com/office/powerpoint/2010/main" val="196168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000">
                <a:solidFill>
                  <a:srgbClr val="000000"/>
                </a:solidFill>
                <a:latin typeface="Arial" panose="020B0604020202020204" pitchFamily="34" charset="0"/>
                <a:cs typeface="Arial" panose="020B0604020202020204" pitchFamily="34" charset="0"/>
              </a:rPr>
              <a:t>In addition to the examples we’ve already discussed, I should point out that cybercriminals also access confidential data when stealing devices like cell phones, tablets, and laptops. And, on the right you can see more examples of crimes resulting from the theft of personal information. </a:t>
            </a:r>
          </a:p>
          <a:p>
            <a:endParaRPr lang="en-US" altLang="en-US" sz="1000">
              <a:solidFill>
                <a:srgbClr val="000000"/>
              </a:solidFill>
              <a:latin typeface="Arial" panose="020B0604020202020204" pitchFamily="34" charset="0"/>
              <a:cs typeface="Arial" panose="020B0604020202020204" pitchFamily="34" charset="0"/>
            </a:endParaRPr>
          </a:p>
          <a:p>
            <a:r>
              <a:rPr lang="en-US" altLang="en-US" sz="1000">
                <a:solidFill>
                  <a:srgbClr val="000000"/>
                </a:solidFill>
                <a:latin typeface="Arial" panose="020B0604020202020204" pitchFamily="34" charset="0"/>
                <a:cs typeface="Arial" panose="020B0604020202020204" pitchFamily="34" charset="0"/>
              </a:rPr>
              <a:t>Fraudulent transactions include trading, electronic funds transfer, wire transfers, opening unauthorized accounts, and more. And, identity theft can result in these and other crimes. </a:t>
            </a:r>
          </a:p>
          <a:p>
            <a:r>
              <a:rPr lang="en-US" altLang="en-US" sz="1000">
                <a:solidFill>
                  <a:srgbClr val="000000"/>
                </a:solidFill>
                <a:latin typeface="Arial" panose="020B0604020202020204" pitchFamily="34" charset="0"/>
                <a:cs typeface="Arial" panose="020B0604020202020204" pitchFamily="34" charset="0"/>
              </a:rPr>
              <a:t> </a:t>
            </a:r>
          </a:p>
          <a:p>
            <a:pPr eaLnBrk="1" hangingPunct="1">
              <a:spcBef>
                <a:spcPct val="0"/>
              </a:spcBef>
            </a:pPr>
            <a:endParaRPr lang="en-US" alt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E54E8B-2CDB-46E4-A47F-70C6E8591084}"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86240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Web Enabled Search Tool for Identifying Personally Identifiable Information</a:t>
            </a:r>
          </a:p>
        </p:txBody>
      </p:sp>
      <p:sp>
        <p:nvSpPr>
          <p:cNvPr id="6" name="Slide Number Placeholder 5"/>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4032718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Web Enabled Search Tool for Identifying Personally Identifiable Information</a:t>
            </a:r>
          </a:p>
        </p:txBody>
      </p:sp>
      <p:sp>
        <p:nvSpPr>
          <p:cNvPr id="6" name="Slide Number Placeholder 5"/>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299102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Web Enabled Search Tool for Identifying Personally Identifiable Information</a:t>
            </a:r>
          </a:p>
        </p:txBody>
      </p:sp>
      <p:sp>
        <p:nvSpPr>
          <p:cNvPr id="6" name="Slide Number Placeholder 5"/>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164194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03200" y="533400"/>
            <a:ext cx="11785600" cy="762000"/>
          </a:xfrm>
        </p:spPr>
        <p:txBody>
          <a:bodyPr/>
          <a:lstStyle/>
          <a:p>
            <a:r>
              <a:rPr lang="en-US"/>
              <a:t>Click to edit Master title style</a:t>
            </a:r>
          </a:p>
        </p:txBody>
      </p:sp>
      <p:sp>
        <p:nvSpPr>
          <p:cNvPr id="3" name="Text Placeholder 2"/>
          <p:cNvSpPr>
            <a:spLocks noGrp="1"/>
          </p:cNvSpPr>
          <p:nvPr>
            <p:ph type="body" sz="half" idx="1"/>
          </p:nvPr>
        </p:nvSpPr>
        <p:spPr>
          <a:xfrm>
            <a:off x="1016000" y="1371600"/>
            <a:ext cx="53340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553200" y="1371600"/>
            <a:ext cx="5334000" cy="4343400"/>
          </a:xfrm>
        </p:spPr>
        <p:txBody>
          <a:bodyPr/>
          <a:lstStyle/>
          <a:p>
            <a:endParaRPr lang="en-US"/>
          </a:p>
        </p:txBody>
      </p:sp>
      <p:sp>
        <p:nvSpPr>
          <p:cNvPr id="5" name="Date Placeholder 4"/>
          <p:cNvSpPr>
            <a:spLocks noGrp="1"/>
          </p:cNvSpPr>
          <p:nvPr>
            <p:ph type="dt" sz="half" idx="10"/>
          </p:nvPr>
        </p:nvSpPr>
        <p:spPr>
          <a:xfrm>
            <a:off x="1016000" y="64008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267200" y="6400800"/>
            <a:ext cx="3860800" cy="457200"/>
          </a:xfrm>
        </p:spPr>
        <p:txBody>
          <a:bodyPr/>
          <a:lstStyle>
            <a:lvl1pPr>
              <a:defRPr/>
            </a:lvl1pPr>
          </a:lstStyle>
          <a:p>
            <a:r>
              <a:rPr lang="en-US"/>
              <a:t>Web Enabled Search Tool for Identifying Personally Identifiable Information</a:t>
            </a:r>
          </a:p>
        </p:txBody>
      </p:sp>
      <p:sp>
        <p:nvSpPr>
          <p:cNvPr id="7" name="Slide Number Placeholder 6"/>
          <p:cNvSpPr>
            <a:spLocks noGrp="1"/>
          </p:cNvSpPr>
          <p:nvPr>
            <p:ph type="sldNum" sz="quarter" idx="12"/>
          </p:nvPr>
        </p:nvSpPr>
        <p:spPr>
          <a:xfrm>
            <a:off x="9550400" y="6400800"/>
            <a:ext cx="2540000" cy="457200"/>
          </a:xfrm>
        </p:spPr>
        <p:txBody>
          <a:bodyPr/>
          <a:lstStyle>
            <a:lvl1pPr>
              <a:defRPr/>
            </a:lvl1pPr>
          </a:lstStyle>
          <a:p>
            <a:fld id="{655EB695-1DB9-44C5-8B06-78934E4C6B31}" type="slidenum">
              <a:rPr lang="en-US"/>
              <a:pPr/>
              <a:t>‹#›</a:t>
            </a:fld>
            <a:endParaRPr lang="en-US"/>
          </a:p>
        </p:txBody>
      </p:sp>
    </p:spTree>
    <p:extLst>
      <p:ext uri="{BB962C8B-B14F-4D97-AF65-F5344CB8AC3E}">
        <p14:creationId xmlns:p14="http://schemas.microsoft.com/office/powerpoint/2010/main" val="3566019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7745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pic>
        <p:nvPicPr>
          <p:cNvPr id="3" name="Picture 13" descr="identity_lock.jpg"/>
          <p:cNvPicPr>
            <a:picLocks noChangeAspect="1"/>
          </p:cNvPicPr>
          <p:nvPr/>
        </p:nvPicPr>
        <p:blipFill>
          <a:blip r:embed="rId2">
            <a:extLst>
              <a:ext uri="{28A0092B-C50C-407E-A947-70E740481C1C}">
                <a14:useLocalDpi xmlns:a14="http://schemas.microsoft.com/office/drawing/2010/main" val="0"/>
              </a:ext>
            </a:extLst>
          </a:blip>
          <a:srcRect l="14442" r="32996" b="27010"/>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12192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50000"/>
              </a:spcBef>
              <a:spcAft>
                <a:spcPts val="0"/>
              </a:spcAft>
              <a:defRPr/>
            </a:pPr>
            <a:endParaRPr lang="en-US" sz="1800" dirty="0">
              <a:solidFill>
                <a:srgbClr val="FFFFFF"/>
              </a:solidFill>
            </a:endParaRPr>
          </a:p>
        </p:txBody>
      </p:sp>
      <p:sp>
        <p:nvSpPr>
          <p:cNvPr id="11" name="Text Placeholder 10"/>
          <p:cNvSpPr>
            <a:spLocks noGrp="1"/>
          </p:cNvSpPr>
          <p:nvPr>
            <p:ph type="body" sz="quarter" idx="11"/>
          </p:nvPr>
        </p:nvSpPr>
        <p:spPr>
          <a:xfrm>
            <a:off x="2" y="909638"/>
            <a:ext cx="8158140" cy="1879600"/>
          </a:xfrm>
          <a:solidFill>
            <a:schemeClr val="accent5"/>
          </a:solidFill>
          <a:ln>
            <a:noFill/>
          </a:ln>
        </p:spPr>
        <p:txBody>
          <a:bodyPr anchor="ctr">
            <a:normAutofit/>
          </a:bodyPr>
          <a:lstStyle>
            <a:lvl1pPr marL="457200" indent="0" algn="l">
              <a:buFontTx/>
              <a:buNone/>
              <a:defRPr sz="3500" baseline="0">
                <a:solidFill>
                  <a:schemeClr val="bg1"/>
                </a:solidFill>
                <a:latin typeface="Arial"/>
                <a:cs typeface="Arial"/>
              </a:defRPr>
            </a:lvl1pPr>
          </a:lstStyle>
          <a:p>
            <a:pPr lvl="0"/>
            <a:r>
              <a:rPr lang="en-US" dirty="0"/>
              <a:t>Click to edit Master text styles</a:t>
            </a:r>
          </a:p>
        </p:txBody>
      </p:sp>
    </p:spTree>
    <p:extLst>
      <p:ext uri="{BB962C8B-B14F-4D97-AF65-F5344CB8AC3E}">
        <p14:creationId xmlns:p14="http://schemas.microsoft.com/office/powerpoint/2010/main" val="656373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4" name="Rounded Rectangle 3"/>
          <p:cNvSpPr/>
          <p:nvPr/>
        </p:nvSpPr>
        <p:spPr bwMode="auto">
          <a:xfrm>
            <a:off x="609601" y="1371600"/>
            <a:ext cx="10962217" cy="4800600"/>
          </a:xfrm>
          <a:prstGeom prst="roundRect">
            <a:avLst>
              <a:gd name="adj" fmla="val 2040"/>
            </a:avLst>
          </a:prstGeom>
          <a:solidFill>
            <a:schemeClr val="accent1"/>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eaLnBrk="1" fontAlgn="auto" hangingPunct="1">
              <a:spcBef>
                <a:spcPct val="50000"/>
              </a:spcBef>
              <a:spcAft>
                <a:spcPts val="0"/>
              </a:spcAft>
              <a:defRPr/>
            </a:pPr>
            <a:endParaRPr lang="en-US" sz="1900" dirty="0">
              <a:solidFill>
                <a:schemeClr val="bg2">
                  <a:lumMod val="50000"/>
                </a:scheme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787400" y="1587500"/>
            <a:ext cx="10608733" cy="43243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02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Web Enabled Search Tool for Identifying Personally Identifiable Information</a:t>
            </a:r>
          </a:p>
        </p:txBody>
      </p:sp>
      <p:sp>
        <p:nvSpPr>
          <p:cNvPr id="6" name="Slide Number Placeholder 5"/>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294780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Web Enabled Search Tool for Identifying Personally Identifiable Information</a:t>
            </a:r>
          </a:p>
        </p:txBody>
      </p:sp>
      <p:sp>
        <p:nvSpPr>
          <p:cNvPr id="6" name="Slide Number Placeholder 5"/>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220961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Web Enabled Search Tool for Identifying Personally Identifiable Information</a:t>
            </a:r>
          </a:p>
        </p:txBody>
      </p:sp>
      <p:sp>
        <p:nvSpPr>
          <p:cNvPr id="7" name="Slide Number Placeholder 6"/>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1188601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Web Enabled Search Tool for Identifying Personally Identifiable Information</a:t>
            </a:r>
          </a:p>
        </p:txBody>
      </p:sp>
      <p:sp>
        <p:nvSpPr>
          <p:cNvPr id="9" name="Slide Number Placeholder 8"/>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1557863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Web Enabled Search Tool for Identifying Personally Identifiable Information</a:t>
            </a:r>
          </a:p>
        </p:txBody>
      </p:sp>
      <p:sp>
        <p:nvSpPr>
          <p:cNvPr id="5" name="Slide Number Placeholder 4"/>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171267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Web Enabled Search Tool for Identifying Personally Identifiable Information</a:t>
            </a:r>
          </a:p>
        </p:txBody>
      </p:sp>
      <p:sp>
        <p:nvSpPr>
          <p:cNvPr id="4" name="Slide Number Placeholder 3"/>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425362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Web Enabled Search Tool for Identifying Personally Identifiable Information</a:t>
            </a:r>
          </a:p>
        </p:txBody>
      </p:sp>
      <p:sp>
        <p:nvSpPr>
          <p:cNvPr id="7" name="Slide Number Placeholder 6"/>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144487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Web Enabled Search Tool for Identifying Personally Identifiable Information</a:t>
            </a:r>
          </a:p>
        </p:txBody>
      </p:sp>
      <p:sp>
        <p:nvSpPr>
          <p:cNvPr id="7" name="Slide Number Placeholder 6"/>
          <p:cNvSpPr>
            <a:spLocks noGrp="1"/>
          </p:cNvSpPr>
          <p:nvPr>
            <p:ph type="sldNum" sz="quarter" idx="12"/>
          </p:nvPr>
        </p:nvSpPr>
        <p:spPr/>
        <p:txBody>
          <a:bodyPr/>
          <a:lstStyle/>
          <a:p>
            <a:fld id="{7580BF3F-FC93-4F2D-A843-AF1E018A9CC7}" type="slidenum">
              <a:rPr lang="en-US" smtClean="0"/>
              <a:t>‹#›</a:t>
            </a:fld>
            <a:endParaRPr lang="en-US"/>
          </a:p>
        </p:txBody>
      </p:sp>
    </p:spTree>
    <p:extLst>
      <p:ext uri="{BB962C8B-B14F-4D97-AF65-F5344CB8AC3E}">
        <p14:creationId xmlns:p14="http://schemas.microsoft.com/office/powerpoint/2010/main" val="62562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Web Enabled Search Tool for Identifying Personally Identifiable Information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0BF3F-FC93-4F2D-A843-AF1E018A9CC7}" type="slidenum">
              <a:rPr lang="en-US" smtClean="0"/>
              <a:t>‹#›</a:t>
            </a:fld>
            <a:endParaRPr lang="en-US"/>
          </a:p>
        </p:txBody>
      </p:sp>
    </p:spTree>
    <p:extLst>
      <p:ext uri="{BB962C8B-B14F-4D97-AF65-F5344CB8AC3E}">
        <p14:creationId xmlns:p14="http://schemas.microsoft.com/office/powerpoint/2010/main" val="207997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0" r:id="rId13"/>
    <p:sldLayoutId id="2147483681" r:id="rId14"/>
    <p:sldLayoutId id="2147483682"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jpg"/><Relationship Id="rId5" Type="http://schemas.microsoft.com/office/2007/relationships/hdphoto" Target="../media/hdphoto5.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www.spicedigital.in/aadhaar-enabled-payment-system/"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140542"/>
            <a:ext cx="11513573" cy="2539904"/>
          </a:xfrm>
          <a:solidFill>
            <a:srgbClr val="002060"/>
          </a:solidFill>
          <a:ln>
            <a:solidFill>
              <a:schemeClr val="accent1">
                <a:lumMod val="75000"/>
              </a:schemeClr>
            </a:solidFill>
          </a:ln>
          <a:effectLst>
            <a:glow rad="228600">
              <a:schemeClr val="accent3">
                <a:satMod val="175000"/>
                <a:alpha val="40000"/>
              </a:schemeClr>
            </a:glow>
          </a:effectLst>
        </p:spPr>
        <p:txBody>
          <a:bodyPr>
            <a:normAutofit/>
          </a:bodyPr>
          <a:lstStyle/>
          <a:p>
            <a:pPr algn="ctr"/>
            <a:r>
              <a:rPr lang="en-US" sz="3600" dirty="0">
                <a:latin typeface="Berlin Sans FB Demi" panose="020E0802020502020306" pitchFamily="34" charset="0"/>
              </a:rPr>
              <a:t>Web-Enabled Search Tool for Identifying Personally Identifiable Information</a:t>
            </a:r>
          </a:p>
        </p:txBody>
      </p:sp>
      <p:sp>
        <p:nvSpPr>
          <p:cNvPr id="12" name="TextBox 11"/>
          <p:cNvSpPr txBox="1"/>
          <p:nvPr/>
        </p:nvSpPr>
        <p:spPr>
          <a:xfrm>
            <a:off x="285135" y="5380672"/>
            <a:ext cx="2684207" cy="1477328"/>
          </a:xfrm>
          <a:prstGeom prst="rect">
            <a:avLst/>
          </a:prstGeom>
          <a:noFill/>
        </p:spPr>
        <p:txBody>
          <a:bodyPr wrap="square" rtlCol="0">
            <a:spAutoFit/>
          </a:bodyPr>
          <a:lstStyle/>
          <a:p>
            <a:r>
              <a:rPr lang="en-US" b="1" dirty="0">
                <a:solidFill>
                  <a:srgbClr val="002060"/>
                </a:solidFill>
              </a:rPr>
              <a:t>By </a:t>
            </a:r>
          </a:p>
          <a:p>
            <a:r>
              <a:rPr lang="en-US" b="1" dirty="0">
                <a:solidFill>
                  <a:srgbClr val="002060"/>
                </a:solidFill>
              </a:rPr>
              <a:t>Adarsh Gautam             </a:t>
            </a:r>
          </a:p>
          <a:p>
            <a:r>
              <a:rPr lang="en-US" b="1" dirty="0">
                <a:solidFill>
                  <a:srgbClr val="002060"/>
                </a:solidFill>
              </a:rPr>
              <a:t>Bhanu Prakash B           </a:t>
            </a:r>
          </a:p>
          <a:p>
            <a:r>
              <a:rPr lang="en-US" b="1" dirty="0">
                <a:solidFill>
                  <a:srgbClr val="002060"/>
                </a:solidFill>
              </a:rPr>
              <a:t>Syed </a:t>
            </a:r>
            <a:r>
              <a:rPr lang="en-US" b="1" dirty="0" err="1">
                <a:solidFill>
                  <a:srgbClr val="002060"/>
                </a:solidFill>
              </a:rPr>
              <a:t>Thowfeeq</a:t>
            </a:r>
            <a:r>
              <a:rPr lang="en-US" b="1" dirty="0">
                <a:solidFill>
                  <a:srgbClr val="002060"/>
                </a:solidFill>
              </a:rPr>
              <a:t> Ahmed</a:t>
            </a:r>
          </a:p>
          <a:p>
            <a:endParaRPr lang="en-US" b="1" dirty="0">
              <a:solidFill>
                <a:srgbClr val="002060"/>
              </a:solidFill>
            </a:endParaRPr>
          </a:p>
        </p:txBody>
      </p:sp>
    </p:spTree>
    <p:extLst>
      <p:ext uri="{BB962C8B-B14F-4D97-AF65-F5344CB8AC3E}">
        <p14:creationId xmlns:p14="http://schemas.microsoft.com/office/powerpoint/2010/main" val="2735068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1646090" cy="6858000"/>
          </a:xfrm>
          <a:prstGeom prst="rect">
            <a:avLst/>
          </a:prstGeom>
        </p:spPr>
      </p:pic>
      <p:sp>
        <p:nvSpPr>
          <p:cNvPr id="5" name="Title 1"/>
          <p:cNvSpPr txBox="1">
            <a:spLocks/>
          </p:cNvSpPr>
          <p:nvPr/>
        </p:nvSpPr>
        <p:spPr>
          <a:xfrm>
            <a:off x="218365" y="172326"/>
            <a:ext cx="10331357" cy="903999"/>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cap="all" dirty="0" err="1">
                <a:solidFill>
                  <a:schemeClr val="bg1"/>
                </a:solidFill>
              </a:rPr>
              <a:t>Aadhaar</a:t>
            </a:r>
            <a:r>
              <a:rPr lang="en-US" cap="all" dirty="0">
                <a:solidFill>
                  <a:schemeClr val="bg1"/>
                </a:solidFill>
              </a:rPr>
              <a:t> enabled payment system!!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22" y="1352834"/>
            <a:ext cx="10495126" cy="4720420"/>
          </a:xfrm>
          <a:prstGeom prst="rect">
            <a:avLst/>
          </a:prstGeom>
        </p:spPr>
      </p:pic>
      <p:sp>
        <p:nvSpPr>
          <p:cNvPr id="7" name="TextBox 6"/>
          <p:cNvSpPr txBox="1"/>
          <p:nvPr/>
        </p:nvSpPr>
        <p:spPr>
          <a:xfrm>
            <a:off x="491322" y="6199637"/>
            <a:ext cx="5909480"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Aadhaar</a:t>
            </a:r>
            <a:r>
              <a:rPr lang="en-US" dirty="0">
                <a:solidFill>
                  <a:schemeClr val="bg1"/>
                </a:solidFill>
              </a:rPr>
              <a:t> number, bank name and thumb/finger impression.</a:t>
            </a:r>
          </a:p>
        </p:txBody>
      </p:sp>
    </p:spTree>
    <p:extLst>
      <p:ext uri="{BB962C8B-B14F-4D97-AF65-F5344CB8AC3E}">
        <p14:creationId xmlns:p14="http://schemas.microsoft.com/office/powerpoint/2010/main" val="301320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47204" y="232012"/>
            <a:ext cx="11048927" cy="6318913"/>
          </a:xfrm>
          <a:prstGeom prst="rect">
            <a:avLst/>
          </a:prstGeom>
        </p:spPr>
      </p:pic>
    </p:spTree>
    <p:extLst>
      <p:ext uri="{BB962C8B-B14F-4D97-AF65-F5344CB8AC3E}">
        <p14:creationId xmlns:p14="http://schemas.microsoft.com/office/powerpoint/2010/main" val="2871505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7" name="TextBox 6"/>
          <p:cNvSpPr txBox="1"/>
          <p:nvPr/>
        </p:nvSpPr>
        <p:spPr>
          <a:xfrm>
            <a:off x="1473959" y="1544747"/>
            <a:ext cx="9676262" cy="2308324"/>
          </a:xfrm>
          <a:prstGeom prst="rect">
            <a:avLst/>
          </a:prstGeom>
          <a:solidFill>
            <a:schemeClr val="tx1">
              <a:lumMod val="85000"/>
              <a:lumOff val="15000"/>
            </a:schemeClr>
          </a:solid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Georgia" panose="02040502050405020303" pitchFamily="18" charset="0"/>
              </a:rPr>
              <a:t>Comparing Existing with Proposed Solution</a:t>
            </a:r>
          </a:p>
        </p:txBody>
      </p:sp>
    </p:spTree>
    <p:extLst>
      <p:ext uri="{BB962C8B-B14F-4D97-AF65-F5344CB8AC3E}">
        <p14:creationId xmlns:p14="http://schemas.microsoft.com/office/powerpoint/2010/main" val="415084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7697" y="-919348"/>
            <a:ext cx="12192000" cy="8311486"/>
          </a:xfrm>
          <a:prstGeom prst="rect">
            <a:avLst/>
          </a:prstGeom>
        </p:spPr>
      </p:pic>
      <p:sp>
        <p:nvSpPr>
          <p:cNvPr id="2" name="Rectangle 1"/>
          <p:cNvSpPr/>
          <p:nvPr/>
        </p:nvSpPr>
        <p:spPr>
          <a:xfrm>
            <a:off x="1252323" y="-75554"/>
            <a:ext cx="4794902" cy="769441"/>
          </a:xfrm>
          <a:prstGeom prst="rect">
            <a:avLst/>
          </a:prstGeom>
        </p:spPr>
        <p:txBody>
          <a:bodyPr wrap="none">
            <a:spAutoFit/>
          </a:bodyPr>
          <a:lstStyle/>
          <a:p>
            <a:r>
              <a:rPr lang="en-US" sz="4400" b="1" dirty="0">
                <a:solidFill>
                  <a:schemeClr val="bg1"/>
                </a:solidFill>
                <a:latin typeface="Arial" panose="020B0604020202020204" pitchFamily="34" charset="0"/>
              </a:rPr>
              <a:t>Existing Solution</a:t>
            </a:r>
            <a:endParaRPr lang="en-IN" sz="4400" b="1" dirty="0"/>
          </a:p>
        </p:txBody>
      </p:sp>
      <p:sp>
        <p:nvSpPr>
          <p:cNvPr id="4" name="TextBox 3"/>
          <p:cNvSpPr txBox="1"/>
          <p:nvPr/>
        </p:nvSpPr>
        <p:spPr>
          <a:xfrm>
            <a:off x="1252323" y="1273308"/>
            <a:ext cx="9648968" cy="3046988"/>
          </a:xfrm>
          <a:prstGeom prst="rect">
            <a:avLst/>
          </a:prstGeom>
          <a:solidFill>
            <a:schemeClr val="bg2">
              <a:lumMod val="25000"/>
            </a:schemeClr>
          </a:solid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Web Interface tool where user’s sensitive information should be uploaded</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mostly Entrepreneurship purpose</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much cost</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vulnerable to hackers.</a:t>
            </a:r>
          </a:p>
          <a:p>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491" y="4628728"/>
            <a:ext cx="3351800" cy="1012523"/>
          </a:xfrm>
          <a:prstGeom prst="rect">
            <a:avLst/>
          </a:prstGeom>
          <a:ln>
            <a:solidFill>
              <a:schemeClr val="bg1"/>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516" y="4689796"/>
            <a:ext cx="2895600" cy="10096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0128" y="4825428"/>
            <a:ext cx="1276350" cy="619125"/>
          </a:xfrm>
          <a:prstGeom prst="rect">
            <a:avLst/>
          </a:prstGeom>
        </p:spPr>
      </p:pic>
    </p:spTree>
    <p:extLst>
      <p:ext uri="{BB962C8B-B14F-4D97-AF65-F5344CB8AC3E}">
        <p14:creationId xmlns:p14="http://schemas.microsoft.com/office/powerpoint/2010/main" val="292351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3" name="Rectangle 2"/>
          <p:cNvSpPr/>
          <p:nvPr/>
        </p:nvSpPr>
        <p:spPr>
          <a:xfrm>
            <a:off x="489928" y="-15811"/>
            <a:ext cx="5202065" cy="769441"/>
          </a:xfrm>
          <a:prstGeom prst="rect">
            <a:avLst/>
          </a:prstGeom>
        </p:spPr>
        <p:txBody>
          <a:bodyPr wrap="none">
            <a:spAutoFit/>
          </a:bodyPr>
          <a:lstStyle/>
          <a:p>
            <a:r>
              <a:rPr lang="en-US" sz="4400" b="1" dirty="0">
                <a:solidFill>
                  <a:schemeClr val="bg1"/>
                </a:solidFill>
                <a:latin typeface="Arial" panose="020B0604020202020204" pitchFamily="34" charset="0"/>
              </a:rPr>
              <a:t>Proposed Solution</a:t>
            </a:r>
            <a:endParaRPr lang="en-IN" sz="4400" b="1" dirty="0"/>
          </a:p>
        </p:txBody>
      </p:sp>
      <p:sp>
        <p:nvSpPr>
          <p:cNvPr id="4" name="TextBox 3"/>
          <p:cNvSpPr txBox="1"/>
          <p:nvPr/>
        </p:nvSpPr>
        <p:spPr>
          <a:xfrm>
            <a:off x="1271516" y="920188"/>
            <a:ext cx="9648968" cy="3539430"/>
          </a:xfrm>
          <a:prstGeom prst="rect">
            <a:avLst/>
          </a:prstGeom>
          <a:solidFill>
            <a:schemeClr val="bg2">
              <a:lumMod val="25000"/>
            </a:schemeClr>
          </a:solid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Web Enabled tool </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Cost Free</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Available to anyone</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Notify the user</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Robust</a:t>
            </a:r>
          </a:p>
          <a:p>
            <a:pPr marL="457200" indent="-45720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Not Vulnerable to hackers</a:t>
            </a:r>
          </a:p>
          <a:p>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271516" y="4497979"/>
            <a:ext cx="9648968" cy="1569660"/>
          </a:xfrm>
          <a:prstGeom prst="rect">
            <a:avLst/>
          </a:prstGeom>
          <a:solidFill>
            <a:schemeClr val="tx1">
              <a:lumMod val="50000"/>
              <a:lumOff val="50000"/>
            </a:schemeClr>
          </a:solidFill>
        </p:spPr>
        <p:txBody>
          <a:bodyPr wrap="square" rtlCol="0">
            <a:spAutoFit/>
          </a:bodyPr>
          <a:lstStyle/>
          <a:p>
            <a:r>
              <a:rPr lang="en-IN" sz="3200" dirty="0">
                <a:solidFill>
                  <a:schemeClr val="bg1"/>
                </a:solidFill>
                <a:latin typeface="Times New Roman" panose="02020603050405020304" pitchFamily="18" charset="0"/>
                <a:cs typeface="Times New Roman" panose="02020603050405020304" pitchFamily="18" charset="0"/>
              </a:rPr>
              <a:t>This tool is developed using Python and </a:t>
            </a:r>
            <a:r>
              <a:rPr lang="en-IN" sz="3200" dirty="0" err="1">
                <a:solidFill>
                  <a:schemeClr val="bg1"/>
                </a:solidFill>
                <a:latin typeface="Times New Roman" panose="02020603050405020304" pitchFamily="18" charset="0"/>
                <a:cs typeface="Times New Roman" panose="02020603050405020304" pitchFamily="18" charset="0"/>
              </a:rPr>
              <a:t>MongoDB</a:t>
            </a:r>
            <a:r>
              <a:rPr lang="en-IN" sz="3200" dirty="0">
                <a:solidFill>
                  <a:schemeClr val="bg1"/>
                </a:solidFill>
                <a:latin typeface="Times New Roman" panose="02020603050405020304" pitchFamily="18" charset="0"/>
                <a:cs typeface="Times New Roman" panose="02020603050405020304" pitchFamily="18" charset="0"/>
              </a:rPr>
              <a:t> which makes it robust and doesn’t hold any sensitive information and therefore it is not vulnerable to hackers.</a:t>
            </a:r>
          </a:p>
        </p:txBody>
      </p:sp>
    </p:spTree>
    <p:extLst>
      <p:ext uri="{BB962C8B-B14F-4D97-AF65-F5344CB8AC3E}">
        <p14:creationId xmlns:p14="http://schemas.microsoft.com/office/powerpoint/2010/main" val="3383097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153" y="-192486"/>
            <a:ext cx="11975448" cy="7050486"/>
          </a:xfrm>
          <a:prstGeom prst="rect">
            <a:avLst/>
          </a:prstGeom>
        </p:spPr>
      </p:pic>
      <p:sp>
        <p:nvSpPr>
          <p:cNvPr id="4" name="TextBox 3"/>
          <p:cNvSpPr txBox="1"/>
          <p:nvPr/>
        </p:nvSpPr>
        <p:spPr>
          <a:xfrm>
            <a:off x="2951769" y="1583140"/>
            <a:ext cx="8720920" cy="4832092"/>
          </a:xfrm>
          <a:prstGeom prst="rect">
            <a:avLst/>
          </a:prstGeom>
          <a:solidFill>
            <a:schemeClr val="tx1">
              <a:lumMod val="85000"/>
              <a:lumOff val="15000"/>
            </a:schemeClr>
          </a:solidFill>
        </p:spPr>
        <p:txBody>
          <a:bodyPr wrap="square" rtlCol="0">
            <a:spAutoFit/>
          </a:bodyPr>
          <a:lstStyle/>
          <a:p>
            <a:r>
              <a:rPr lang="en-US" sz="2800" dirty="0">
                <a:solidFill>
                  <a:schemeClr val="bg1"/>
                </a:solidFill>
              </a:rPr>
              <a:t>It has a comprehensive and large standard library that has automatic memory management and dynamic features. </a:t>
            </a:r>
            <a:r>
              <a:rPr lang="en-US" sz="2800" b="1" dirty="0">
                <a:solidFill>
                  <a:schemeClr val="bg1"/>
                </a:solidFill>
              </a:rPr>
              <a:t>Python</a:t>
            </a:r>
            <a:r>
              <a:rPr lang="en-US" sz="2800" dirty="0">
                <a:solidFill>
                  <a:schemeClr val="bg1"/>
                </a:solidFill>
              </a:rPr>
              <a:t> has top the charts in the recent years </a:t>
            </a:r>
            <a:r>
              <a:rPr lang="en-US" sz="2800" b="1" dirty="0">
                <a:solidFill>
                  <a:schemeClr val="bg1"/>
                </a:solidFill>
              </a:rPr>
              <a:t>over other</a:t>
            </a:r>
            <a:r>
              <a:rPr lang="en-US" sz="2800" dirty="0">
                <a:solidFill>
                  <a:schemeClr val="bg1"/>
                </a:solidFill>
              </a:rPr>
              <a:t> programming </a:t>
            </a:r>
            <a:r>
              <a:rPr lang="en-US" sz="2800" b="1" dirty="0">
                <a:solidFill>
                  <a:schemeClr val="bg1"/>
                </a:solidFill>
              </a:rPr>
              <a:t>languages</a:t>
            </a:r>
            <a:r>
              <a:rPr lang="en-US" sz="2800" dirty="0">
                <a:solidFill>
                  <a:schemeClr val="bg1"/>
                </a:solidFill>
              </a:rPr>
              <a:t> like C, C++ and Java and is widely used by the programmers</a:t>
            </a:r>
          </a:p>
          <a:p>
            <a:endParaRPr lang="en-US" sz="2800" dirty="0">
              <a:solidFill>
                <a:schemeClr val="bg1"/>
              </a:solidFill>
            </a:endParaRPr>
          </a:p>
          <a:p>
            <a:endParaRPr lang="en-US" sz="2800" dirty="0">
              <a:solidFill>
                <a:schemeClr val="bg1"/>
              </a:solidFill>
            </a:endParaRPr>
          </a:p>
          <a:p>
            <a:r>
              <a:rPr lang="en-US" sz="2800" dirty="0">
                <a:solidFill>
                  <a:schemeClr val="bg1"/>
                </a:solidFill>
              </a:rPr>
              <a:t>Schema less − </a:t>
            </a:r>
            <a:r>
              <a:rPr lang="en-US" sz="2800" b="1" dirty="0" err="1">
                <a:solidFill>
                  <a:schemeClr val="bg1"/>
                </a:solidFill>
              </a:rPr>
              <a:t>MongoDB</a:t>
            </a:r>
            <a:r>
              <a:rPr lang="en-US" sz="2800" dirty="0">
                <a:solidFill>
                  <a:schemeClr val="bg1"/>
                </a:solidFill>
              </a:rPr>
              <a:t> is a document database in which one collection holds different documents. Number of fields, content and size of the document can differ from one document to </a:t>
            </a:r>
            <a:r>
              <a:rPr lang="en-US" sz="2800" b="1" dirty="0">
                <a:solidFill>
                  <a:schemeClr val="bg1"/>
                </a:solidFill>
              </a:rPr>
              <a:t>another</a:t>
            </a:r>
            <a:r>
              <a:rPr lang="en-US" sz="2800" dirty="0">
                <a:solidFill>
                  <a:schemeClr val="bg1"/>
                </a:solidFill>
              </a:rPr>
              <a:t>. ... </a:t>
            </a:r>
          </a:p>
        </p:txBody>
      </p:sp>
      <p:pic>
        <p:nvPicPr>
          <p:cNvPr id="19458" name="Picture 2" descr="Image result for mongodb"/>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5880" y="4672309"/>
            <a:ext cx="1931977" cy="1487819"/>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42" y="1733266"/>
            <a:ext cx="2127715" cy="1776697"/>
          </a:xfrm>
          <a:prstGeom prst="rect">
            <a:avLst/>
          </a:prstGeom>
        </p:spPr>
      </p:pic>
      <p:sp>
        <p:nvSpPr>
          <p:cNvPr id="7" name="TextBox 6"/>
          <p:cNvSpPr txBox="1"/>
          <p:nvPr/>
        </p:nvSpPr>
        <p:spPr>
          <a:xfrm>
            <a:off x="1024370" y="192251"/>
            <a:ext cx="8310699" cy="830997"/>
          </a:xfrm>
          <a:prstGeom prst="rect">
            <a:avLst/>
          </a:prstGeom>
          <a:noFill/>
        </p:spPr>
        <p:txBody>
          <a:bodyPr wrap="square" rtlCol="0">
            <a:spAutoFit/>
          </a:bodyPr>
          <a:lstStyle/>
          <a:p>
            <a:r>
              <a:rPr lang="en-US" sz="4800" dirty="0">
                <a:solidFill>
                  <a:schemeClr val="bg1"/>
                </a:solidFill>
              </a:rPr>
              <a:t>Why?</a:t>
            </a:r>
          </a:p>
        </p:txBody>
      </p:sp>
    </p:spTree>
    <p:extLst>
      <p:ext uri="{BB962C8B-B14F-4D97-AF65-F5344CB8AC3E}">
        <p14:creationId xmlns:p14="http://schemas.microsoft.com/office/powerpoint/2010/main" val="189558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9" name="Right Arrow 8"/>
          <p:cNvSpPr/>
          <p:nvPr/>
        </p:nvSpPr>
        <p:spPr>
          <a:xfrm>
            <a:off x="3968751" y="3638551"/>
            <a:ext cx="2352675" cy="1414463"/>
          </a:xfrm>
          <a:prstGeom prst="rightArrow">
            <a:avLst>
              <a:gd name="adj1" fmla="val 52598"/>
              <a:gd name="adj2" fmla="val 58822"/>
            </a:avLst>
          </a:prstGeom>
          <a:gradFill flip="none" rotWithShape="1">
            <a:gsLst>
              <a:gs pos="15000">
                <a:schemeClr val="accent1">
                  <a:alpha val="15000"/>
                </a:schemeClr>
              </a:gs>
              <a:gs pos="65000">
                <a:schemeClr val="accent1">
                  <a:lumMod val="20000"/>
                  <a:lumOff val="80000"/>
                  <a:alpha val="15000"/>
                </a:schemeClr>
              </a:gs>
            </a:gsLst>
            <a:lin ang="0" scaled="1"/>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p>
        </p:txBody>
      </p:sp>
      <p:sp>
        <p:nvSpPr>
          <p:cNvPr id="48131" name="Title 2"/>
          <p:cNvSpPr>
            <a:spLocks noGrp="1"/>
          </p:cNvSpPr>
          <p:nvPr>
            <p:ph type="title"/>
          </p:nvPr>
        </p:nvSpPr>
        <p:spPr>
          <a:xfrm>
            <a:off x="787400" y="344918"/>
            <a:ext cx="10608733" cy="1219200"/>
          </a:xfrm>
          <a:solidFill>
            <a:schemeClr val="accent5">
              <a:lumMod val="20000"/>
              <a:lumOff val="80000"/>
            </a:schemeClr>
          </a:solidFill>
        </p:spPr>
        <p:txBody>
          <a:bodyPr>
            <a:normAutofit/>
          </a:bodyPr>
          <a:lstStyle/>
          <a:p>
            <a:pPr eaLnBrk="1" hangingPunct="1"/>
            <a:r>
              <a:rPr lang="en-US" altLang="en-US" dirty="0">
                <a:latin typeface="Arial" panose="020B0604020202020204" pitchFamily="34" charset="0"/>
                <a:cs typeface="Arial" panose="020B0604020202020204" pitchFamily="34" charset="0"/>
              </a:rPr>
              <a:t>   How Cybercriminals use Stolen Data ?</a:t>
            </a:r>
          </a:p>
        </p:txBody>
      </p:sp>
      <p:sp>
        <p:nvSpPr>
          <p:cNvPr id="12" name="Text Placeholder 11"/>
          <p:cNvSpPr>
            <a:spLocks noGrp="1"/>
          </p:cNvSpPr>
          <p:nvPr>
            <p:ph type="body" sz="quarter" idx="12"/>
          </p:nvPr>
        </p:nvSpPr>
        <p:spPr>
          <a:solidFill>
            <a:schemeClr val="accent6">
              <a:lumMod val="50000"/>
            </a:schemeClr>
          </a:solidFill>
        </p:spPr>
        <p:txBody>
          <a:bodyPr/>
          <a:lstStyle/>
          <a:p>
            <a:pPr marL="0" indent="0" algn="ctr">
              <a:spcBef>
                <a:spcPct val="50000"/>
              </a:spcBef>
              <a:buNone/>
              <a:defRPr/>
            </a:pPr>
            <a:r>
              <a:rPr dirty="0"/>
              <a:t>Cybercriminals are constantly trying </a:t>
            </a:r>
            <a:br>
              <a:rPr dirty="0"/>
            </a:br>
            <a:r>
              <a:rPr dirty="0"/>
              <a:t>to steal data and identities:</a:t>
            </a:r>
          </a:p>
        </p:txBody>
      </p:sp>
      <p:sp>
        <p:nvSpPr>
          <p:cNvPr id="7" name="Rounded Rectangle 6"/>
          <p:cNvSpPr/>
          <p:nvPr/>
        </p:nvSpPr>
        <p:spPr>
          <a:xfrm>
            <a:off x="6653478" y="2244620"/>
            <a:ext cx="3957637" cy="3733800"/>
          </a:xfrm>
          <a:prstGeom prst="roundRect">
            <a:avLst>
              <a:gd name="adj" fmla="val 10363"/>
            </a:avLst>
          </a:prstGeom>
          <a:no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411480" rIns="182880" bIns="182880"/>
          <a:lstStyle/>
          <a:p>
            <a:pPr>
              <a:spcBef>
                <a:spcPct val="50000"/>
              </a:spcBef>
              <a:defRPr/>
            </a:pPr>
            <a:r>
              <a:rPr lang="en-US" sz="2000" b="1" dirty="0">
                <a:solidFill>
                  <a:schemeClr val="bg1"/>
                </a:solidFill>
                <a:cs typeface="Arial"/>
              </a:rPr>
              <a:t>Resulting Crimes</a:t>
            </a:r>
            <a:endParaRPr lang="en-US" sz="1600" b="1" dirty="0">
              <a:solidFill>
                <a:schemeClr val="bg1"/>
              </a:solidFill>
              <a:cs typeface="Arial"/>
            </a:endParaRPr>
          </a:p>
          <a:p>
            <a:pPr marL="182880" indent="-137160">
              <a:spcBef>
                <a:spcPts val="960"/>
              </a:spcBef>
              <a:buFont typeface="Arial"/>
              <a:buChar char="•"/>
              <a:defRPr/>
            </a:pPr>
            <a:r>
              <a:rPr lang="en-US" sz="1600" dirty="0">
                <a:solidFill>
                  <a:schemeClr val="bg1"/>
                </a:solidFill>
                <a:cs typeface="Arial"/>
              </a:rPr>
              <a:t> Fraudulent Transactions</a:t>
            </a:r>
          </a:p>
          <a:p>
            <a:pPr marL="401638" indent="-168275">
              <a:spcBef>
                <a:spcPts val="240"/>
              </a:spcBef>
              <a:defRPr/>
            </a:pPr>
            <a:r>
              <a:rPr lang="en-US" sz="1400" dirty="0">
                <a:solidFill>
                  <a:schemeClr val="bg1"/>
                </a:solidFill>
                <a:cs typeface="Arial"/>
              </a:rPr>
              <a:t>– account opening</a:t>
            </a:r>
          </a:p>
          <a:p>
            <a:pPr marL="401638" indent="-168275">
              <a:spcBef>
                <a:spcPts val="240"/>
              </a:spcBef>
              <a:defRPr/>
            </a:pPr>
            <a:r>
              <a:rPr lang="en-US" sz="1400" dirty="0">
                <a:solidFill>
                  <a:schemeClr val="bg1"/>
                </a:solidFill>
                <a:cs typeface="Arial"/>
              </a:rPr>
              <a:t>--deduct money from bank</a:t>
            </a:r>
          </a:p>
          <a:p>
            <a:pPr marL="401638" indent="-168275">
              <a:spcBef>
                <a:spcPts val="240"/>
              </a:spcBef>
              <a:defRPr/>
            </a:pPr>
            <a:endParaRPr lang="en-US" sz="1400" dirty="0">
              <a:solidFill>
                <a:schemeClr val="bg1"/>
              </a:solidFill>
              <a:cs typeface="Arial"/>
            </a:endParaRPr>
          </a:p>
          <a:p>
            <a:pPr marL="182880" indent="-137160">
              <a:spcBef>
                <a:spcPts val="240"/>
              </a:spcBef>
              <a:buFont typeface="Arial"/>
              <a:buChar char="•"/>
              <a:defRPr/>
            </a:pPr>
            <a:r>
              <a:rPr lang="en-US" sz="1600" dirty="0">
                <a:solidFill>
                  <a:schemeClr val="bg1"/>
                </a:solidFill>
                <a:cs typeface="Arial"/>
              </a:rPr>
              <a:t> Identity Theft</a:t>
            </a:r>
          </a:p>
          <a:p>
            <a:pPr marL="401638" indent="-168275">
              <a:spcBef>
                <a:spcPts val="240"/>
              </a:spcBef>
              <a:defRPr/>
            </a:pPr>
            <a:r>
              <a:rPr lang="en-US" sz="1400" dirty="0">
                <a:solidFill>
                  <a:schemeClr val="bg1"/>
                </a:solidFill>
                <a:cs typeface="Arial"/>
              </a:rPr>
              <a:t>– using stolen Social Security numbers</a:t>
            </a:r>
            <a:br>
              <a:rPr lang="en-US" sz="1400" dirty="0">
                <a:solidFill>
                  <a:schemeClr val="bg1"/>
                </a:solidFill>
                <a:cs typeface="Arial"/>
              </a:rPr>
            </a:br>
            <a:r>
              <a:rPr lang="en-US" sz="1400" dirty="0">
                <a:solidFill>
                  <a:schemeClr val="bg1"/>
                </a:solidFill>
                <a:cs typeface="Arial"/>
              </a:rPr>
              <a:t>for employment or other gain</a:t>
            </a:r>
          </a:p>
          <a:p>
            <a:pPr marL="401638" indent="-168275">
              <a:spcBef>
                <a:spcPts val="240"/>
              </a:spcBef>
              <a:defRPr/>
            </a:pPr>
            <a:r>
              <a:rPr lang="en-US" sz="1400" dirty="0">
                <a:solidFill>
                  <a:schemeClr val="bg1"/>
                </a:solidFill>
                <a:cs typeface="Arial"/>
              </a:rPr>
              <a:t>– filing a false tax return</a:t>
            </a:r>
          </a:p>
          <a:p>
            <a:pPr marL="401638" indent="-168275">
              <a:spcBef>
                <a:spcPts val="240"/>
              </a:spcBef>
              <a:defRPr/>
            </a:pPr>
            <a:r>
              <a:rPr lang="en-US" sz="1400" dirty="0">
                <a:solidFill>
                  <a:schemeClr val="bg1"/>
                </a:solidFill>
                <a:cs typeface="Arial"/>
              </a:rPr>
              <a:t>– impersonating another person</a:t>
            </a:r>
          </a:p>
          <a:p>
            <a:pPr marL="401638" indent="-168275">
              <a:spcBef>
                <a:spcPts val="240"/>
              </a:spcBef>
              <a:defRPr/>
            </a:pPr>
            <a:r>
              <a:rPr lang="en-US" sz="1400" dirty="0">
                <a:solidFill>
                  <a:schemeClr val="bg1"/>
                </a:solidFill>
                <a:cs typeface="Arial"/>
              </a:rPr>
              <a:t>-- blackmail </a:t>
            </a:r>
          </a:p>
          <a:p>
            <a:pPr marL="401638" indent="-168275">
              <a:spcBef>
                <a:spcPts val="240"/>
              </a:spcBef>
              <a:defRPr/>
            </a:pPr>
            <a:r>
              <a:rPr lang="en-US" sz="1400" dirty="0">
                <a:solidFill>
                  <a:schemeClr val="bg1"/>
                </a:solidFill>
                <a:cs typeface="Arial"/>
              </a:rPr>
              <a:t>--creating  acc. on your name</a:t>
            </a:r>
          </a:p>
        </p:txBody>
      </p:sp>
      <p:sp>
        <p:nvSpPr>
          <p:cNvPr id="8" name="Rounded Rectangle 7"/>
          <p:cNvSpPr/>
          <p:nvPr/>
        </p:nvSpPr>
        <p:spPr>
          <a:xfrm>
            <a:off x="1965326" y="2244620"/>
            <a:ext cx="3219450" cy="3425825"/>
          </a:xfrm>
          <a:prstGeom prst="roundRect">
            <a:avLst>
              <a:gd name="adj" fmla="val 10363"/>
            </a:avLst>
          </a:prstGeom>
          <a:no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411480" rIns="182880" bIns="182880"/>
          <a:lstStyle/>
          <a:p>
            <a:pPr>
              <a:spcBef>
                <a:spcPct val="50000"/>
              </a:spcBef>
              <a:defRPr/>
            </a:pPr>
            <a:r>
              <a:rPr lang="en-US" sz="2000" b="1" dirty="0">
                <a:solidFill>
                  <a:schemeClr val="bg1"/>
                </a:solidFill>
                <a:cs typeface="Arial"/>
              </a:rPr>
              <a:t>Personal Data Stolen</a:t>
            </a:r>
          </a:p>
          <a:p>
            <a:pPr>
              <a:spcBef>
                <a:spcPts val="960"/>
              </a:spcBef>
              <a:buFont typeface="Arial"/>
              <a:buChar char="•"/>
              <a:defRPr/>
            </a:pPr>
            <a:r>
              <a:rPr lang="en-US" sz="1600" dirty="0">
                <a:solidFill>
                  <a:schemeClr val="bg1"/>
                </a:solidFill>
                <a:cs typeface="Arial"/>
              </a:rPr>
              <a:t> Social Security numbers</a:t>
            </a:r>
          </a:p>
          <a:p>
            <a:pPr>
              <a:spcBef>
                <a:spcPts val="360"/>
              </a:spcBef>
              <a:buFont typeface="Arial"/>
              <a:buChar char="•"/>
              <a:defRPr/>
            </a:pPr>
            <a:r>
              <a:rPr lang="en-US" sz="1600" dirty="0">
                <a:solidFill>
                  <a:schemeClr val="bg1"/>
                </a:solidFill>
                <a:cs typeface="Arial"/>
              </a:rPr>
              <a:t> Usernames</a:t>
            </a:r>
          </a:p>
          <a:p>
            <a:pPr>
              <a:spcBef>
                <a:spcPts val="360"/>
              </a:spcBef>
              <a:buFont typeface="Arial"/>
              <a:buChar char="•"/>
              <a:defRPr/>
            </a:pPr>
            <a:r>
              <a:rPr lang="en-US" sz="1600" dirty="0">
                <a:solidFill>
                  <a:schemeClr val="bg1"/>
                </a:solidFill>
                <a:cs typeface="Arial"/>
              </a:rPr>
              <a:t> Date of birth</a:t>
            </a:r>
          </a:p>
          <a:p>
            <a:pPr>
              <a:spcBef>
                <a:spcPts val="360"/>
              </a:spcBef>
              <a:buFont typeface="Arial"/>
              <a:buChar char="•"/>
              <a:defRPr/>
            </a:pPr>
            <a:r>
              <a:rPr lang="en-US" sz="1600" dirty="0">
                <a:solidFill>
                  <a:schemeClr val="bg1"/>
                </a:solidFill>
                <a:cs typeface="Arial"/>
              </a:rPr>
              <a:t> Passwords</a:t>
            </a:r>
          </a:p>
          <a:p>
            <a:pPr>
              <a:spcBef>
                <a:spcPts val="360"/>
              </a:spcBef>
              <a:buFont typeface="Arial"/>
              <a:buChar char="•"/>
              <a:defRPr/>
            </a:pPr>
            <a:r>
              <a:rPr lang="en-US" sz="1600" dirty="0">
                <a:solidFill>
                  <a:schemeClr val="bg1"/>
                </a:solidFill>
                <a:cs typeface="Arial"/>
              </a:rPr>
              <a:t> Credit card numbers</a:t>
            </a:r>
          </a:p>
          <a:p>
            <a:pPr>
              <a:spcBef>
                <a:spcPts val="360"/>
              </a:spcBef>
              <a:buFont typeface="Arial"/>
              <a:buChar char="•"/>
              <a:defRPr/>
            </a:pPr>
            <a:r>
              <a:rPr lang="en-US" sz="1600" dirty="0">
                <a:solidFill>
                  <a:schemeClr val="bg1"/>
                </a:solidFill>
                <a:cs typeface="Arial"/>
              </a:rPr>
              <a:t> Account numbers</a:t>
            </a:r>
          </a:p>
          <a:p>
            <a:pPr>
              <a:spcBef>
                <a:spcPts val="360"/>
              </a:spcBef>
              <a:buFont typeface="Arial"/>
              <a:buChar char="•"/>
              <a:defRPr/>
            </a:pPr>
            <a:r>
              <a:rPr lang="en-US" sz="1600" dirty="0">
                <a:solidFill>
                  <a:schemeClr val="bg1"/>
                </a:solidFill>
                <a:cs typeface="Arial"/>
              </a:rPr>
              <a:t> Employment information</a:t>
            </a:r>
          </a:p>
          <a:p>
            <a:pPr>
              <a:spcBef>
                <a:spcPts val="360"/>
              </a:spcBef>
              <a:buFont typeface="Arial"/>
              <a:buChar char="•"/>
              <a:defRPr/>
            </a:pPr>
            <a:r>
              <a:rPr lang="en-US" sz="1600" dirty="0">
                <a:solidFill>
                  <a:schemeClr val="bg1"/>
                </a:solidFill>
                <a:cs typeface="Arial"/>
              </a:rPr>
              <a:t> Checks</a:t>
            </a:r>
          </a:p>
        </p:txBody>
      </p:sp>
      <p:sp>
        <p:nvSpPr>
          <p:cNvPr id="10" name="TextBox 9"/>
          <p:cNvSpPr txBox="1"/>
          <p:nvPr/>
        </p:nvSpPr>
        <p:spPr bwMode="auto">
          <a:xfrm>
            <a:off x="4502150" y="7172325"/>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eaLnBrk="1" hangingPunct="1">
              <a:lnSpc>
                <a:spcPct val="90000"/>
              </a:lnSpc>
              <a:defRPr/>
            </a:pPr>
            <a:endParaRPr lang="en-US" b="1" kern="0" dirty="0">
              <a:solidFill>
                <a:schemeClr val="bg2">
                  <a:lumMod val="50000"/>
                </a:schemeClr>
              </a:solidFill>
              <a:latin typeface="Helvetica"/>
              <a:ea typeface="+mj-ea"/>
              <a:cs typeface="Helvetica"/>
            </a:endParaRPr>
          </a:p>
        </p:txBody>
      </p:sp>
      <p:sp>
        <p:nvSpPr>
          <p:cNvPr id="2" name="Right Arrow 1"/>
          <p:cNvSpPr/>
          <p:nvPr/>
        </p:nvSpPr>
        <p:spPr>
          <a:xfrm>
            <a:off x="5072593" y="3615169"/>
            <a:ext cx="1132416" cy="851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5652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36635"/>
            <a:ext cx="12192000" cy="8311486"/>
          </a:xfrm>
          <a:prstGeom prst="rect">
            <a:avLst/>
          </a:prstGeom>
        </p:spPr>
      </p:pic>
      <p:sp>
        <p:nvSpPr>
          <p:cNvPr id="2" name="Title 1"/>
          <p:cNvSpPr>
            <a:spLocks noGrp="1"/>
          </p:cNvSpPr>
          <p:nvPr>
            <p:ph type="ctrTitle"/>
          </p:nvPr>
        </p:nvSpPr>
        <p:spPr>
          <a:xfrm>
            <a:off x="247651" y="-329260"/>
            <a:ext cx="6385162" cy="1347444"/>
          </a:xfrm>
        </p:spPr>
        <p:txBody>
          <a:bodyPr>
            <a:normAutofit/>
          </a:bodyPr>
          <a:lstStyle/>
          <a:p>
            <a:r>
              <a:rPr lang="en-US" b="1" dirty="0">
                <a:solidFill>
                  <a:schemeClr val="bg1"/>
                </a:solidFill>
              </a:rPr>
              <a:t>Working Description</a:t>
            </a:r>
          </a:p>
        </p:txBody>
      </p:sp>
      <p:sp>
        <p:nvSpPr>
          <p:cNvPr id="5" name="Rounded Rectangle 4"/>
          <p:cNvSpPr/>
          <p:nvPr/>
        </p:nvSpPr>
        <p:spPr>
          <a:xfrm>
            <a:off x="1528548" y="925559"/>
            <a:ext cx="2668133" cy="1037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USER INTERFACE OPENS TO TAKE IN KEYWORD</a:t>
            </a:r>
          </a:p>
        </p:txBody>
      </p:sp>
      <p:sp>
        <p:nvSpPr>
          <p:cNvPr id="7" name="Rounded Rectangle 6"/>
          <p:cNvSpPr/>
          <p:nvPr/>
        </p:nvSpPr>
        <p:spPr>
          <a:xfrm>
            <a:off x="7875904" y="1480672"/>
            <a:ext cx="3816826" cy="14011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GIVEN KEYWORD IS SEARCHED IN GOOGLE AND SEARCH RESULTS ARE RETRIEVED AND STORED IN MONGODB</a:t>
            </a:r>
          </a:p>
        </p:txBody>
      </p:sp>
      <p:sp>
        <p:nvSpPr>
          <p:cNvPr id="8" name="Rounded Rectangle 7"/>
          <p:cNvSpPr/>
          <p:nvPr/>
        </p:nvSpPr>
        <p:spPr>
          <a:xfrm>
            <a:off x="1129349" y="3246654"/>
            <a:ext cx="3466532" cy="11001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RETRIEVED URLS ARE USED TO GET THE CONTENTS FROM THE SITES</a:t>
            </a:r>
          </a:p>
        </p:txBody>
      </p:sp>
      <p:sp>
        <p:nvSpPr>
          <p:cNvPr id="9" name="Rounded Rectangle 8"/>
          <p:cNvSpPr/>
          <p:nvPr/>
        </p:nvSpPr>
        <p:spPr>
          <a:xfrm>
            <a:off x="4011300" y="5632140"/>
            <a:ext cx="4169396" cy="1209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FINALLY SITES SHOWING COMPLETE INFORMATION ARE DISPLAYED IN USER INTERFACE</a:t>
            </a:r>
          </a:p>
        </p:txBody>
      </p:sp>
      <p:sp>
        <p:nvSpPr>
          <p:cNvPr id="10" name="Rounded Rectangle 9"/>
          <p:cNvSpPr/>
          <p:nvPr/>
        </p:nvSpPr>
        <p:spPr>
          <a:xfrm>
            <a:off x="7875904" y="4225091"/>
            <a:ext cx="3489279" cy="11054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CONTENTS FROM URLS ARE USED TO CATEGORIZE URLS</a:t>
            </a:r>
          </a:p>
        </p:txBody>
      </p:sp>
      <p:sp>
        <p:nvSpPr>
          <p:cNvPr id="11" name="Right Arrow 10"/>
          <p:cNvSpPr/>
          <p:nvPr/>
        </p:nvSpPr>
        <p:spPr>
          <a:xfrm rot="682019">
            <a:off x="4458266" y="1442246"/>
            <a:ext cx="3275463" cy="42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9721030">
            <a:off x="4686208" y="2581359"/>
            <a:ext cx="3058925" cy="42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483328">
            <a:off x="4900146" y="3679535"/>
            <a:ext cx="3166105" cy="42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8786299">
            <a:off x="6651091" y="4884321"/>
            <a:ext cx="1200056" cy="42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72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73" y="287423"/>
            <a:ext cx="11859906" cy="6854653"/>
          </a:xfrm>
          <a:prstGeom prst="rect">
            <a:avLst/>
          </a:prstGeom>
        </p:spPr>
      </p:pic>
      <p:sp>
        <p:nvSpPr>
          <p:cNvPr id="7" name="TextBox 6"/>
          <p:cNvSpPr txBox="1"/>
          <p:nvPr/>
        </p:nvSpPr>
        <p:spPr>
          <a:xfrm>
            <a:off x="1485900" y="-704850"/>
            <a:ext cx="8705850" cy="769441"/>
          </a:xfrm>
          <a:prstGeom prst="rect">
            <a:avLst/>
          </a:prstGeom>
          <a:noFill/>
        </p:spPr>
        <p:txBody>
          <a:bodyPr wrap="square" rtlCol="0">
            <a:spAutoFit/>
          </a:bodyPr>
          <a:lstStyle/>
          <a:p>
            <a:pPr algn="ctr"/>
            <a:r>
              <a:rPr lang="en-US" sz="4400" dirty="0">
                <a:solidFill>
                  <a:schemeClr val="bg1"/>
                </a:solidFill>
              </a:rPr>
              <a:t>SCREEN SHOTS : USER INTERFACE</a:t>
            </a:r>
          </a:p>
        </p:txBody>
      </p:sp>
    </p:spTree>
    <p:extLst>
      <p:ext uri="{BB962C8B-B14F-4D97-AF65-F5344CB8AC3E}">
        <p14:creationId xmlns:p14="http://schemas.microsoft.com/office/powerpoint/2010/main" val="2279631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78" y="287423"/>
            <a:ext cx="11928143" cy="6854653"/>
          </a:xfrm>
          <a:prstGeom prst="rect">
            <a:avLst/>
          </a:prstGeom>
        </p:spPr>
      </p:pic>
      <p:sp>
        <p:nvSpPr>
          <p:cNvPr id="3" name="Rectangle 2"/>
          <p:cNvSpPr/>
          <p:nvPr/>
        </p:nvSpPr>
        <p:spPr>
          <a:xfrm>
            <a:off x="1447800" y="-723900"/>
            <a:ext cx="9010649" cy="769441"/>
          </a:xfrm>
          <a:prstGeom prst="rect">
            <a:avLst/>
          </a:prstGeom>
        </p:spPr>
        <p:txBody>
          <a:bodyPr wrap="square">
            <a:spAutoFit/>
          </a:bodyPr>
          <a:lstStyle/>
          <a:p>
            <a:pPr algn="ctr"/>
            <a:r>
              <a:rPr lang="en-US" sz="4400" dirty="0">
                <a:solidFill>
                  <a:schemeClr val="bg1"/>
                </a:solidFill>
              </a:rPr>
              <a:t>SCREEN SHOTS : TAKING INPUT</a:t>
            </a:r>
          </a:p>
        </p:txBody>
      </p:sp>
    </p:spTree>
    <p:extLst>
      <p:ext uri="{BB962C8B-B14F-4D97-AF65-F5344CB8AC3E}">
        <p14:creationId xmlns:p14="http://schemas.microsoft.com/office/powerpoint/2010/main" val="361717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2" name="Title 1"/>
          <p:cNvSpPr>
            <a:spLocks noGrp="1"/>
          </p:cNvSpPr>
          <p:nvPr>
            <p:ph type="ctrTitle"/>
          </p:nvPr>
        </p:nvSpPr>
        <p:spPr>
          <a:xfrm>
            <a:off x="163772" y="832513"/>
            <a:ext cx="3985147" cy="1201004"/>
          </a:xfrm>
        </p:spPr>
        <p:txBody>
          <a:bodyPr/>
          <a:lstStyle/>
          <a:p>
            <a:r>
              <a:rPr lang="en-US" b="1" dirty="0">
                <a:solidFill>
                  <a:schemeClr val="bg1"/>
                </a:solidFill>
              </a:rPr>
              <a:t>Abstract</a:t>
            </a:r>
          </a:p>
        </p:txBody>
      </p:sp>
      <p:sp>
        <p:nvSpPr>
          <p:cNvPr id="3" name="Subtitle 2"/>
          <p:cNvSpPr>
            <a:spLocks noGrp="1"/>
          </p:cNvSpPr>
          <p:nvPr>
            <p:ph type="subTitle" idx="1"/>
          </p:nvPr>
        </p:nvSpPr>
        <p:spPr>
          <a:xfrm>
            <a:off x="937147" y="2388358"/>
            <a:ext cx="10117540" cy="3616658"/>
          </a:xfrm>
          <a:solidFill>
            <a:schemeClr val="tx1">
              <a:lumMod val="85000"/>
              <a:lumOff val="15000"/>
            </a:schemeClr>
          </a:solidFill>
        </p:spPr>
        <p:txBody>
          <a:bodyPr>
            <a:noAutofit/>
          </a:bodyPr>
          <a:lstStyle/>
          <a:p>
            <a:r>
              <a:rPr lang="en-US" dirty="0">
                <a:solidFill>
                  <a:schemeClr val="bg1"/>
                </a:solidFill>
              </a:rPr>
              <a:t>Safeguarding personally identifiable information (PII) is crucial because such information is increasingly used to engineer privacy attacks, identity thefts and security breaches. But is it likely that individuals may choose to just share this information with strangers? We find that individuals not only reciprocate and share PII when the disclosure of such information is private and directed towards them by a stranger, but also when the stranger shares this information through a public channel that is not directed towards anyone in particular. The project focus to Identify personally identifiable information on such public or open web sites and notifying user about the availability .</a:t>
            </a:r>
          </a:p>
        </p:txBody>
      </p:sp>
    </p:spTree>
    <p:extLst>
      <p:ext uri="{BB962C8B-B14F-4D97-AF65-F5344CB8AC3E}">
        <p14:creationId xmlns:p14="http://schemas.microsoft.com/office/powerpoint/2010/main" val="1667799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04" y="310991"/>
            <a:ext cx="11941791" cy="6854653"/>
          </a:xfrm>
          <a:prstGeom prst="rect">
            <a:avLst/>
          </a:prstGeom>
        </p:spPr>
      </p:pic>
      <p:sp>
        <p:nvSpPr>
          <p:cNvPr id="5" name="Rectangle 4"/>
          <p:cNvSpPr/>
          <p:nvPr/>
        </p:nvSpPr>
        <p:spPr>
          <a:xfrm>
            <a:off x="628650" y="-742950"/>
            <a:ext cx="11010900" cy="769441"/>
          </a:xfrm>
          <a:prstGeom prst="rect">
            <a:avLst/>
          </a:prstGeom>
        </p:spPr>
        <p:txBody>
          <a:bodyPr wrap="square">
            <a:spAutoFit/>
          </a:bodyPr>
          <a:lstStyle/>
          <a:p>
            <a:pPr algn="ctr"/>
            <a:r>
              <a:rPr lang="en-US" sz="4400" dirty="0">
                <a:solidFill>
                  <a:schemeClr val="bg1"/>
                </a:solidFill>
              </a:rPr>
              <a:t>SCREEN SHOTS : GIVING OUTPUT</a:t>
            </a:r>
          </a:p>
        </p:txBody>
      </p:sp>
    </p:spTree>
    <p:extLst>
      <p:ext uri="{BB962C8B-B14F-4D97-AF65-F5344CB8AC3E}">
        <p14:creationId xmlns:p14="http://schemas.microsoft.com/office/powerpoint/2010/main" val="245461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4" name="TextBox 3"/>
          <p:cNvSpPr txBox="1"/>
          <p:nvPr/>
        </p:nvSpPr>
        <p:spPr>
          <a:xfrm>
            <a:off x="1271516" y="920188"/>
            <a:ext cx="9648968" cy="6186309"/>
          </a:xfrm>
          <a:prstGeom prst="rect">
            <a:avLst/>
          </a:prstGeom>
          <a:solidFill>
            <a:schemeClr val="bg2">
              <a:lumMod val="25000"/>
            </a:schemeClr>
          </a:solidFill>
        </p:spPr>
        <p:txBody>
          <a:bodyPr wrap="square" rtlCol="0">
            <a:spAutoFit/>
          </a:bodyPr>
          <a:lstStyle/>
          <a:p>
            <a:r>
              <a:rPr lang="en-IN" sz="3600" dirty="0" err="1">
                <a:solidFill>
                  <a:srgbClr val="FF0000"/>
                </a:solidFill>
              </a:rPr>
              <a:t>Uber</a:t>
            </a:r>
            <a:r>
              <a:rPr lang="en-IN" sz="2000" dirty="0">
                <a:solidFill>
                  <a:srgbClr val="FF0000"/>
                </a:solidFill>
              </a:rPr>
              <a:t> </a:t>
            </a:r>
          </a:p>
          <a:p>
            <a:pPr marL="342900" indent="-342900">
              <a:buFont typeface="Wingdings" panose="05000000000000000000" pitchFamily="2" charset="2"/>
              <a:buChar char="q"/>
            </a:pPr>
            <a:r>
              <a:rPr lang="en-IN" sz="2400" dirty="0" err="1">
                <a:solidFill>
                  <a:schemeClr val="bg1"/>
                </a:solidFill>
              </a:rPr>
              <a:t>Uber</a:t>
            </a:r>
            <a:r>
              <a:rPr lang="en-IN" sz="2400" dirty="0">
                <a:solidFill>
                  <a:schemeClr val="bg1"/>
                </a:solidFill>
              </a:rPr>
              <a:t> concealed a hack that affected 57 million customers and drivers worldwide and 2.7 million users in the UK, the company has confirmed.</a:t>
            </a:r>
          </a:p>
          <a:p>
            <a:pPr marL="342900" indent="-342900">
              <a:buFont typeface="Wingdings" panose="05000000000000000000" pitchFamily="2" charset="2"/>
              <a:buChar char="q"/>
            </a:pPr>
            <a:r>
              <a:rPr lang="en-IN" sz="2400" dirty="0">
                <a:solidFill>
                  <a:schemeClr val="bg1"/>
                </a:solidFill>
              </a:rPr>
              <a:t>The breach - which took place in 2016 - was kept under wraps by the taxi-hailing firm, which paid hackers $100,000 (£75,000) to delete the data.</a:t>
            </a:r>
          </a:p>
          <a:p>
            <a:r>
              <a:rPr lang="en-IN" sz="2400" dirty="0">
                <a:solidFill>
                  <a:schemeClr val="bg1"/>
                </a:solidFill>
              </a:rPr>
              <a:t>     "None of this should have happened, and I will not make excuses for it.“</a:t>
            </a:r>
          </a:p>
          <a:p>
            <a:r>
              <a:rPr lang="en-IN" sz="3600" dirty="0">
                <a:solidFill>
                  <a:srgbClr val="FF0000"/>
                </a:solidFill>
              </a:rPr>
              <a:t>Pizza Hut</a:t>
            </a:r>
            <a:r>
              <a:rPr lang="en-IN" sz="2400" dirty="0">
                <a:solidFill>
                  <a:schemeClr val="bg1"/>
                </a:solidFill>
              </a:rPr>
              <a:t> </a:t>
            </a:r>
          </a:p>
          <a:p>
            <a:r>
              <a:rPr lang="en-IN" sz="2400" dirty="0">
                <a:solidFill>
                  <a:schemeClr val="bg1"/>
                </a:solidFill>
              </a:rPr>
              <a:t>Pizza Hut has revealed that its website and app were hacked on 1 October, with personal information for an undisclosed amount of customers being jeopardised.</a:t>
            </a:r>
          </a:p>
          <a:p>
            <a:r>
              <a:rPr lang="en-IN" sz="2400" dirty="0">
                <a:solidFill>
                  <a:schemeClr val="bg1"/>
                </a:solidFill>
              </a:rPr>
              <a:t>The hack is thought to have compromised billing information including delivery addresses, email addresses and payment card information containing account numbers, expiration dates and CVV numbers.</a:t>
            </a:r>
          </a:p>
          <a:p>
            <a:endParaRPr lang="en-IN" sz="2400" dirty="0">
              <a:solidFill>
                <a:schemeClr val="bg1"/>
              </a:solidFill>
            </a:endParaRPr>
          </a:p>
          <a:p>
            <a:endParaRPr lang="en-IN" dirty="0">
              <a:solidFill>
                <a:schemeClr val="bg1"/>
              </a:solidFill>
            </a:endParaRP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22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2" name="Title 1"/>
          <p:cNvSpPr>
            <a:spLocks noGrp="1"/>
          </p:cNvSpPr>
          <p:nvPr>
            <p:ph type="ctrTitle"/>
          </p:nvPr>
        </p:nvSpPr>
        <p:spPr>
          <a:xfrm>
            <a:off x="1524000" y="1122363"/>
            <a:ext cx="9144000" cy="842915"/>
          </a:xfrm>
        </p:spPr>
        <p:txBody>
          <a:bodyPr>
            <a:normAutofit fontScale="90000"/>
          </a:bodyPr>
          <a:lstStyle/>
          <a:p>
            <a:pPr algn="l"/>
            <a:r>
              <a:rPr lang="en-US" dirty="0">
                <a:solidFill>
                  <a:schemeClr val="bg1"/>
                </a:solidFill>
              </a:rPr>
              <a:t>REFERENCES</a:t>
            </a:r>
          </a:p>
        </p:txBody>
      </p:sp>
      <p:sp>
        <p:nvSpPr>
          <p:cNvPr id="3" name="Subtitle 2"/>
          <p:cNvSpPr>
            <a:spLocks noGrp="1"/>
          </p:cNvSpPr>
          <p:nvPr>
            <p:ph type="subTitle" idx="1"/>
          </p:nvPr>
        </p:nvSpPr>
        <p:spPr>
          <a:xfrm>
            <a:off x="1210101" y="2353922"/>
            <a:ext cx="9144000" cy="4504077"/>
          </a:xfrm>
        </p:spPr>
        <p:txBody>
          <a:bodyPr>
            <a:noAutofit/>
          </a:bodyPr>
          <a:lstStyle/>
          <a:p>
            <a:pPr algn="l"/>
            <a:r>
              <a:rPr lang="en-US" sz="2000" dirty="0">
                <a:solidFill>
                  <a:schemeClr val="bg1"/>
                </a:solidFill>
              </a:rPr>
              <a:t>Johnson III, C. Safeguarding Against and Responding to the Breach of Personally Identifiable Information, May 22 2007. Office of Management and Budget Memorandum</a:t>
            </a:r>
          </a:p>
          <a:p>
            <a:pPr algn="l"/>
            <a:r>
              <a:rPr lang="en-US" sz="2000" dirty="0" err="1">
                <a:solidFill>
                  <a:schemeClr val="bg1"/>
                </a:solidFill>
              </a:rPr>
              <a:t>Stutzman</a:t>
            </a:r>
            <a:r>
              <a:rPr lang="en-US" sz="2000" dirty="0">
                <a:solidFill>
                  <a:schemeClr val="bg1"/>
                </a:solidFill>
              </a:rPr>
              <a:t>, F. and Kramer-Duffield, J. (2010) Friends Only: Examining a Privacy-Enhancing Behavior in Facebook. Proc. Conf. Human Factors and Computing Systems: CHI 2010, pp. 1553–1562. ACM Press.</a:t>
            </a:r>
          </a:p>
          <a:p>
            <a:pPr algn="l"/>
            <a:r>
              <a:rPr lang="en-US" sz="2000" dirty="0">
                <a:solidFill>
                  <a:schemeClr val="bg1"/>
                </a:solidFill>
                <a:hlinkClick r:id="rId4"/>
              </a:rPr>
              <a:t>http://www.spicedigital.in/aadhaar-enabled-payment-system/</a:t>
            </a:r>
            <a:endParaRPr lang="en-US" sz="2000" dirty="0">
              <a:solidFill>
                <a:schemeClr val="bg1"/>
              </a:solidFill>
            </a:endParaRPr>
          </a:p>
          <a:p>
            <a:pPr algn="l"/>
            <a:r>
              <a:rPr lang="en-US" sz="2000" dirty="0">
                <a:solidFill>
                  <a:schemeClr val="bg1"/>
                </a:solidFill>
              </a:rPr>
              <a:t>“A Chronology of Data Breaches,” Privacy Rights </a:t>
            </a:r>
            <a:r>
              <a:rPr lang="en-US" sz="2000" dirty="0" err="1">
                <a:solidFill>
                  <a:schemeClr val="bg1"/>
                </a:solidFill>
              </a:rPr>
              <a:t>ClearingHouse</a:t>
            </a:r>
            <a:r>
              <a:rPr lang="en-US" sz="2000" dirty="0">
                <a:solidFill>
                  <a:schemeClr val="bg1"/>
                </a:solidFill>
              </a:rPr>
              <a:t>, April 20, 2005. [Online] Available: http://www.privacyrights.org/ar/ChronDataBreaches.htm. [Accessed: Sept. 29, 2009</a:t>
            </a:r>
          </a:p>
          <a:p>
            <a:pPr algn="l"/>
            <a:endParaRPr lang="en-US" sz="2000" dirty="0">
              <a:solidFill>
                <a:schemeClr val="bg1"/>
              </a:solidFill>
            </a:endParaRPr>
          </a:p>
        </p:txBody>
      </p:sp>
    </p:spTree>
    <p:extLst>
      <p:ext uri="{BB962C8B-B14F-4D97-AF65-F5344CB8AC3E}">
        <p14:creationId xmlns:p14="http://schemas.microsoft.com/office/powerpoint/2010/main" val="2374834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2" name="Title 1"/>
          <p:cNvSpPr>
            <a:spLocks noGrp="1"/>
          </p:cNvSpPr>
          <p:nvPr>
            <p:ph type="ctrTitle"/>
          </p:nvPr>
        </p:nvSpPr>
        <p:spPr>
          <a:xfrm>
            <a:off x="1524000" y="1122363"/>
            <a:ext cx="9144000" cy="1361530"/>
          </a:xfrm>
        </p:spPr>
        <p:txBody>
          <a:bodyPr>
            <a:normAutofit/>
          </a:bodyPr>
          <a:lstStyle/>
          <a:p>
            <a:r>
              <a:rPr lang="en-US" sz="6600" b="1" dirty="0">
                <a:solidFill>
                  <a:schemeClr val="bg1"/>
                </a:solidFill>
                <a:latin typeface="Kristen ITC" panose="03050502040202030202" pitchFamily="66" charset="0"/>
              </a:rPr>
              <a:t>Thank you</a:t>
            </a:r>
          </a:p>
        </p:txBody>
      </p:sp>
      <p:sp>
        <p:nvSpPr>
          <p:cNvPr id="3" name="Subtitle 2"/>
          <p:cNvSpPr>
            <a:spLocks noGrp="1"/>
          </p:cNvSpPr>
          <p:nvPr>
            <p:ph type="subTitle" idx="1"/>
          </p:nvPr>
        </p:nvSpPr>
        <p:spPr>
          <a:xfrm>
            <a:off x="1524000" y="3779610"/>
            <a:ext cx="9144000" cy="942516"/>
          </a:xfrm>
          <a:solidFill>
            <a:schemeClr val="tx1">
              <a:lumMod val="75000"/>
              <a:lumOff val="25000"/>
            </a:schemeClr>
          </a:solidFill>
        </p:spPr>
        <p:txBody>
          <a:bodyPr>
            <a:normAutofit/>
          </a:bodyPr>
          <a:lstStyle/>
          <a:p>
            <a:r>
              <a:rPr lang="en-US" sz="6000" dirty="0">
                <a:solidFill>
                  <a:schemeClr val="bg1"/>
                </a:solidFill>
                <a:latin typeface="Eras Bold ITC" panose="020B0907030504020204" pitchFamily="34" charset="0"/>
              </a:rPr>
              <a:t>Open to Questions</a:t>
            </a:r>
          </a:p>
        </p:txBody>
      </p:sp>
    </p:spTree>
    <p:extLst>
      <p:ext uri="{BB962C8B-B14F-4D97-AF65-F5344CB8AC3E}">
        <p14:creationId xmlns:p14="http://schemas.microsoft.com/office/powerpoint/2010/main" val="216167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CE412B04-D691-4812-B111-F624BBE142C7}" type="slidenum">
              <a:rPr lang="en-US"/>
              <a:pPr/>
              <a:t>3</a:t>
            </a:fld>
            <a:endParaRPr lang="en-US"/>
          </a:p>
        </p:txBody>
      </p:sp>
      <p:pic>
        <p:nvPicPr>
          <p:cNvPr id="361474" name="Picture 2" descr="newsposte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61476" name="Text Box 4"/>
          <p:cNvSpPr txBox="1">
            <a:spLocks noChangeArrowheads="1"/>
          </p:cNvSpPr>
          <p:nvPr/>
        </p:nvSpPr>
        <p:spPr bwMode="auto">
          <a:xfrm>
            <a:off x="1050878" y="2272590"/>
            <a:ext cx="10302922" cy="239450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80000"/>
              </a:lnSpc>
              <a:spcBef>
                <a:spcPct val="50000"/>
              </a:spcBef>
              <a:buSzPct val="40000"/>
            </a:pPr>
            <a:r>
              <a:rPr lang="en-US" sz="2800" b="1" i="1" dirty="0">
                <a:solidFill>
                  <a:schemeClr val="accent2">
                    <a:lumMod val="75000"/>
                  </a:schemeClr>
                </a:solidFill>
              </a:rPr>
              <a:t>Personally Identifiable Information (PII):</a:t>
            </a:r>
            <a:endParaRPr lang="en-US" sz="2800" b="1" dirty="0">
              <a:solidFill>
                <a:schemeClr val="accent2">
                  <a:lumMod val="75000"/>
                </a:schemeClr>
              </a:solidFill>
            </a:endParaRPr>
          </a:p>
          <a:p>
            <a:pPr>
              <a:lnSpc>
                <a:spcPct val="80000"/>
              </a:lnSpc>
              <a:spcBef>
                <a:spcPct val="50000"/>
              </a:spcBef>
              <a:buSzPct val="40000"/>
            </a:pPr>
            <a:r>
              <a:rPr lang="en-US" sz="2400" b="1" dirty="0">
                <a:solidFill>
                  <a:schemeClr val="bg1"/>
                </a:solidFill>
              </a:rPr>
              <a:t>Information about an individual including but not limited to, Education, Employment, Financial Transactions, Medical History, and Criminal Background information which can be used to distinguish or trace and individual’s identity, such as their name, social security number, date and place of birth, mother’s maiden name, biometric records etc. , including any other personal information that can be linked to an individual.</a:t>
            </a:r>
          </a:p>
        </p:txBody>
      </p:sp>
      <p:sp>
        <p:nvSpPr>
          <p:cNvPr id="361477" name="Text Box 5"/>
          <p:cNvSpPr txBox="1">
            <a:spLocks noChangeArrowheads="1"/>
          </p:cNvSpPr>
          <p:nvPr/>
        </p:nvSpPr>
        <p:spPr bwMode="auto">
          <a:xfrm>
            <a:off x="4171950" y="4740275"/>
            <a:ext cx="3848100" cy="4572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2400" b="1" dirty="0">
                <a:solidFill>
                  <a:srgbClr val="D6E4F6"/>
                </a:solidFill>
              </a:rPr>
              <a:t>Don’t become a headline!</a:t>
            </a:r>
          </a:p>
        </p:txBody>
      </p:sp>
      <p:sp>
        <p:nvSpPr>
          <p:cNvPr id="2" name="Footer Placeholder 1"/>
          <p:cNvSpPr>
            <a:spLocks noGrp="1"/>
          </p:cNvSpPr>
          <p:nvPr>
            <p:ph type="ftr" sz="quarter" idx="11"/>
          </p:nvPr>
        </p:nvSpPr>
        <p:spPr/>
        <p:txBody>
          <a:bodyPr/>
          <a:lstStyle/>
          <a:p>
            <a:r>
              <a:rPr lang="en-US" dirty="0"/>
              <a:t>Web Enabled Search Tool for Identifying Personally Identifiable Information</a:t>
            </a:r>
          </a:p>
        </p:txBody>
      </p:sp>
    </p:spTree>
    <p:extLst>
      <p:ext uri="{BB962C8B-B14F-4D97-AF65-F5344CB8AC3E}">
        <p14:creationId xmlns:p14="http://schemas.microsoft.com/office/powerpoint/2010/main" val="334769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7" name="TextBox 6"/>
          <p:cNvSpPr txBox="1"/>
          <p:nvPr/>
        </p:nvSpPr>
        <p:spPr>
          <a:xfrm>
            <a:off x="2811439" y="3001873"/>
            <a:ext cx="6277970" cy="1200329"/>
          </a:xfrm>
          <a:prstGeom prst="rect">
            <a:avLst/>
          </a:prstGeom>
          <a:noFill/>
        </p:spPr>
        <p:txBody>
          <a:bodyPr wrap="square" rtlCol="0">
            <a:spAutoFit/>
          </a:bodyPr>
          <a:lstStyle/>
          <a:p>
            <a:r>
              <a:rPr lang="en-US" sz="7200" dirty="0">
                <a:solidFill>
                  <a:schemeClr val="bg1"/>
                </a:solidFill>
                <a:effectLst>
                  <a:outerShdw blurRad="38100" dist="38100" dir="2700000" algn="tl">
                    <a:srgbClr val="000000">
                      <a:alpha val="43137"/>
                    </a:srgbClr>
                  </a:outerShdw>
                </a:effectLst>
                <a:latin typeface="Georgia" panose="02040502050405020303" pitchFamily="18" charset="0"/>
              </a:rPr>
              <a:t>MOTIVATION</a:t>
            </a:r>
          </a:p>
        </p:txBody>
      </p:sp>
    </p:spTree>
    <p:extLst>
      <p:ext uri="{BB962C8B-B14F-4D97-AF65-F5344CB8AC3E}">
        <p14:creationId xmlns:p14="http://schemas.microsoft.com/office/powerpoint/2010/main" val="410756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3" name="Subtitle 2"/>
          <p:cNvSpPr>
            <a:spLocks noGrp="1"/>
          </p:cNvSpPr>
          <p:nvPr>
            <p:ph type="subTitle" idx="1"/>
          </p:nvPr>
        </p:nvSpPr>
        <p:spPr>
          <a:xfrm>
            <a:off x="1387522" y="2006220"/>
            <a:ext cx="9144000" cy="4015854"/>
          </a:xfrm>
          <a:solidFill>
            <a:schemeClr val="tx1">
              <a:lumMod val="85000"/>
              <a:lumOff val="15000"/>
            </a:schemeClr>
          </a:solidFill>
        </p:spPr>
        <p:txBody>
          <a:bodyPr>
            <a:normAutofit/>
          </a:bodyPr>
          <a:lstStyle/>
          <a:p>
            <a:r>
              <a:rPr lang="en-US" sz="2800" dirty="0">
                <a:solidFill>
                  <a:schemeClr val="bg1"/>
                </a:solidFill>
              </a:rPr>
              <a:t>Information Technology Act, 2000</a:t>
            </a:r>
          </a:p>
          <a:p>
            <a:endParaRPr lang="en-US" sz="2800" dirty="0">
              <a:solidFill>
                <a:schemeClr val="bg1"/>
              </a:solidFill>
            </a:endParaRPr>
          </a:p>
          <a:p>
            <a:r>
              <a:rPr lang="en-US" sz="2800" dirty="0">
                <a:solidFill>
                  <a:schemeClr val="bg1"/>
                </a:solidFill>
              </a:rPr>
              <a:t>Under section 43A of the (Indian) Information Technology Act, 2000, a body corporate who is possessing, dealing or handling any sensitive personal data or information, and is negligent in implementing and maintaining reasonable security practices resulting in wrongful loss or wrongful gain to any person, then such body corporate may be held liable to pay damages to the person so affected</a:t>
            </a:r>
          </a:p>
        </p:txBody>
      </p:sp>
      <p:sp>
        <p:nvSpPr>
          <p:cNvPr id="7" name="TextBox 6"/>
          <p:cNvSpPr txBox="1"/>
          <p:nvPr/>
        </p:nvSpPr>
        <p:spPr>
          <a:xfrm>
            <a:off x="218364" y="291366"/>
            <a:ext cx="8297839" cy="830997"/>
          </a:xfrm>
          <a:prstGeom prst="rect">
            <a:avLst/>
          </a:prstGeom>
          <a:noFill/>
        </p:spPr>
        <p:txBody>
          <a:bodyPr wrap="square" rtlCol="0">
            <a:spAutoFit/>
          </a:bodyPr>
          <a:lstStyle/>
          <a:p>
            <a:r>
              <a:rPr lang="en-US" sz="4800" b="1" dirty="0">
                <a:solidFill>
                  <a:schemeClr val="bg1"/>
                </a:solidFill>
              </a:rPr>
              <a:t>Data Protection Laws in India</a:t>
            </a:r>
          </a:p>
        </p:txBody>
      </p:sp>
    </p:spTree>
    <p:extLst>
      <p:ext uri="{BB962C8B-B14F-4D97-AF65-F5344CB8AC3E}">
        <p14:creationId xmlns:p14="http://schemas.microsoft.com/office/powerpoint/2010/main" val="142490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txBox="1">
            <a:spLocks/>
          </p:cNvSpPr>
          <p:nvPr/>
        </p:nvSpPr>
        <p:spPr>
          <a:xfrm>
            <a:off x="191067" y="387444"/>
            <a:ext cx="5308980" cy="120100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cap="all" dirty="0">
                <a:solidFill>
                  <a:schemeClr val="bg1"/>
                </a:solidFill>
              </a:rPr>
              <a:t>PHISHING ATTACKS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36" y="1805111"/>
            <a:ext cx="7001148" cy="4715533"/>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rcRect l="4359" r="5545" b="23208"/>
          <a:stretch/>
        </p:blipFill>
        <p:spPr>
          <a:xfrm>
            <a:off x="6308820" y="146596"/>
            <a:ext cx="5527344" cy="1141222"/>
          </a:xfrm>
          <a:prstGeom prst="rect">
            <a:avLst/>
          </a:prstGeom>
        </p:spPr>
      </p:pic>
    </p:spTree>
    <p:extLst>
      <p:ext uri="{BB962C8B-B14F-4D97-AF65-F5344CB8AC3E}">
        <p14:creationId xmlns:p14="http://schemas.microsoft.com/office/powerpoint/2010/main" val="3501186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4" name="TextBox 3"/>
          <p:cNvSpPr txBox="1"/>
          <p:nvPr/>
        </p:nvSpPr>
        <p:spPr>
          <a:xfrm>
            <a:off x="759725" y="766533"/>
            <a:ext cx="7674591" cy="923330"/>
          </a:xfrm>
          <a:prstGeom prst="rect">
            <a:avLst/>
          </a:prstGeom>
          <a:noFill/>
        </p:spPr>
        <p:txBody>
          <a:bodyPr wrap="square" rtlCol="0">
            <a:spAutoFit/>
          </a:bodyPr>
          <a:lstStyle/>
          <a:p>
            <a:r>
              <a:rPr lang="en-US" sz="3600" cap="all" dirty="0">
                <a:solidFill>
                  <a:schemeClr val="bg1"/>
                </a:solidFill>
              </a:rPr>
              <a:t>PHISHING PROTECTION</a:t>
            </a:r>
          </a:p>
          <a:p>
            <a:endParaRPr lang="en-US" dirty="0">
              <a:solidFill>
                <a:schemeClr val="bg1"/>
              </a:solidFill>
            </a:endParaRPr>
          </a:p>
        </p:txBody>
      </p:sp>
      <p:sp>
        <p:nvSpPr>
          <p:cNvPr id="5" name="TextBox 4"/>
          <p:cNvSpPr txBox="1"/>
          <p:nvPr/>
        </p:nvSpPr>
        <p:spPr>
          <a:xfrm>
            <a:off x="759725" y="2316163"/>
            <a:ext cx="9648968" cy="3108543"/>
          </a:xfrm>
          <a:prstGeom prst="rect">
            <a:avLst/>
          </a:prstGeom>
          <a:solidFill>
            <a:schemeClr val="bg2">
              <a:lumMod val="25000"/>
            </a:schemeClr>
          </a:solidFill>
        </p:spPr>
        <p:txBody>
          <a:bodyPr wrap="square" rtlCol="0">
            <a:spAutoFit/>
          </a:bodyPr>
          <a:lstStyle/>
          <a:p>
            <a:r>
              <a:rPr lang="en-US" sz="2800" dirty="0">
                <a:solidFill>
                  <a:schemeClr val="bg1"/>
                </a:solidFill>
              </a:rPr>
              <a:t>Simple steps to be taken to Avoid Phishing Attack</a:t>
            </a:r>
          </a:p>
          <a:p>
            <a:pPr marL="457200" indent="-457200">
              <a:buFont typeface="Arial" panose="020B0604020202020204" pitchFamily="34" charset="0"/>
              <a:buChar char="•"/>
            </a:pPr>
            <a:r>
              <a:rPr lang="en-US" sz="2800" dirty="0">
                <a:solidFill>
                  <a:schemeClr val="bg1"/>
                </a:solidFill>
              </a:rPr>
              <a:t>For users, vigilance is key.</a:t>
            </a:r>
          </a:p>
          <a:p>
            <a:pPr marL="457200" indent="-457200">
              <a:buFont typeface="Arial" panose="020B0604020202020204" pitchFamily="34" charset="0"/>
              <a:buChar char="•"/>
            </a:pPr>
            <a:r>
              <a:rPr lang="en-US" sz="2800" dirty="0">
                <a:solidFill>
                  <a:schemeClr val="bg1"/>
                </a:solidFill>
              </a:rPr>
              <a:t>A spoofed message often contains subtle mistakes that expose its true identity. These can include spelling mistakes or changes to domain names, as seen in the earlier URL example</a:t>
            </a:r>
          </a:p>
          <a:p>
            <a:pPr marL="457200" indent="-457200">
              <a:buFont typeface="Arial" panose="020B0604020202020204" pitchFamily="34" charset="0"/>
              <a:buChar char="•"/>
            </a:pPr>
            <a:r>
              <a:rPr lang="en-US" sz="2800" dirty="0">
                <a:solidFill>
                  <a:schemeClr val="bg1"/>
                </a:solidFill>
              </a:rPr>
              <a:t>Users should also stop and think about why they’re even receiving such an email.</a:t>
            </a:r>
          </a:p>
        </p:txBody>
      </p:sp>
    </p:spTree>
    <p:extLst>
      <p:ext uri="{BB962C8B-B14F-4D97-AF65-F5344CB8AC3E}">
        <p14:creationId xmlns:p14="http://schemas.microsoft.com/office/powerpoint/2010/main" val="3575086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21506" name="Title 1"/>
          <p:cNvSpPr>
            <a:spLocks noGrp="1"/>
          </p:cNvSpPr>
          <p:nvPr>
            <p:ph type="title"/>
          </p:nvPr>
        </p:nvSpPr>
        <p:spPr>
          <a:xfrm>
            <a:off x="838200" y="365125"/>
            <a:ext cx="10515600" cy="1358630"/>
          </a:xfrm>
        </p:spPr>
        <p:txBody>
          <a:bodyPr/>
          <a:lstStyle/>
          <a:p>
            <a:pPr eaLnBrk="1" hangingPunct="1"/>
            <a:r>
              <a:rPr lang="en-US" altLang="en-US" dirty="0">
                <a:solidFill>
                  <a:schemeClr val="bg1"/>
                </a:solidFill>
                <a:latin typeface="Arial" panose="020B0604020202020204" pitchFamily="34" charset="0"/>
                <a:ea typeface="Helvetica Light"/>
                <a:cs typeface="Helvetica Light"/>
              </a:rPr>
              <a:t>Identity Theft is Everyone’s Problem</a:t>
            </a:r>
            <a:endParaRPr lang="en-US" altLang="en-US" dirty="0">
              <a:solidFill>
                <a:schemeClr val="bg1"/>
              </a:solidFill>
              <a:latin typeface="Arial" panose="020B0604020202020204" pitchFamily="34" charset="0"/>
              <a:cs typeface="Arial" panose="020B0604020202020204" pitchFamily="34" charset="0"/>
            </a:endParaRPr>
          </a:p>
        </p:txBody>
      </p:sp>
      <p:sp>
        <p:nvSpPr>
          <p:cNvPr id="4" name="Rounded Rectangle 3"/>
          <p:cNvSpPr/>
          <p:nvPr/>
        </p:nvSpPr>
        <p:spPr>
          <a:xfrm>
            <a:off x="6234374" y="1654176"/>
            <a:ext cx="2111375" cy="3224915"/>
          </a:xfrm>
          <a:prstGeom prst="roundRect">
            <a:avLst>
              <a:gd name="adj" fmla="val 279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tIns="1463040" bIns="320040" anchor="ctr"/>
          <a:lstStyle/>
          <a:p>
            <a:pPr algn="ctr">
              <a:spcBef>
                <a:spcPct val="50000"/>
              </a:spcBef>
              <a:defRPr/>
            </a:pP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The average </a:t>
            </a: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loss per identity theft incident </a:t>
            </a: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is $4,930.</a:t>
            </a:r>
          </a:p>
        </p:txBody>
      </p:sp>
      <p:sp>
        <p:nvSpPr>
          <p:cNvPr id="5" name="Rectangle 31"/>
          <p:cNvSpPr>
            <a:spLocks noChangeArrowheads="1"/>
          </p:cNvSpPr>
          <p:nvPr/>
        </p:nvSpPr>
        <p:spPr bwMode="auto">
          <a:xfrm>
            <a:off x="6191251" y="4811714"/>
            <a:ext cx="19097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800" dirty="0">
                <a:solidFill>
                  <a:schemeClr val="accent1">
                    <a:lumMod val="60000"/>
                    <a:lumOff val="40000"/>
                  </a:schemeClr>
                </a:solidFill>
                <a:latin typeface="Arial"/>
                <a:ea typeface="Helvetica Light"/>
                <a:cs typeface="Arial"/>
              </a:rPr>
              <a:t>Source: U.S. Department of Justice, Javelin Strategy &amp; Research</a:t>
            </a:r>
          </a:p>
        </p:txBody>
      </p:sp>
      <p:sp>
        <p:nvSpPr>
          <p:cNvPr id="6" name="Rounded Rectangle 5"/>
          <p:cNvSpPr/>
          <p:nvPr/>
        </p:nvSpPr>
        <p:spPr>
          <a:xfrm>
            <a:off x="8445501" y="1654176"/>
            <a:ext cx="2112963" cy="3224915"/>
          </a:xfrm>
          <a:prstGeom prst="roundRect">
            <a:avLst>
              <a:gd name="adj" fmla="val 279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tIns="1463040" bIns="320040" anchor="ctr"/>
          <a:lstStyle/>
          <a:p>
            <a:pPr algn="ctr">
              <a:spcBef>
                <a:spcPct val="50000"/>
              </a:spcBef>
              <a:defRPr/>
            </a:pP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On average it </a:t>
            </a: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takes 600 hours </a:t>
            </a: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to recover from identity theft.</a:t>
            </a:r>
          </a:p>
        </p:txBody>
      </p:sp>
      <p:sp>
        <p:nvSpPr>
          <p:cNvPr id="7" name="Rectangle 36"/>
          <p:cNvSpPr>
            <a:spLocks noChangeArrowheads="1"/>
          </p:cNvSpPr>
          <p:nvPr/>
        </p:nvSpPr>
        <p:spPr bwMode="auto">
          <a:xfrm>
            <a:off x="8445500" y="4811714"/>
            <a:ext cx="19113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800" dirty="0">
                <a:solidFill>
                  <a:schemeClr val="accent1">
                    <a:lumMod val="60000"/>
                    <a:lumOff val="40000"/>
                  </a:schemeClr>
                </a:solidFill>
                <a:latin typeface="Arial"/>
                <a:ea typeface="Helvetica Light"/>
                <a:cs typeface="Arial"/>
              </a:rPr>
              <a:t>Source: The Identity Theft Resource Center website, April 28, 2015</a:t>
            </a:r>
          </a:p>
        </p:txBody>
      </p:sp>
      <p:sp>
        <p:nvSpPr>
          <p:cNvPr id="8" name="Rounded Rectangle 7"/>
          <p:cNvSpPr/>
          <p:nvPr/>
        </p:nvSpPr>
        <p:spPr>
          <a:xfrm>
            <a:off x="1689101" y="1654176"/>
            <a:ext cx="2105025" cy="3224915"/>
          </a:xfrm>
          <a:prstGeom prst="roundRect">
            <a:avLst>
              <a:gd name="adj" fmla="val 279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tIns="1463040" bIns="320040" anchor="ctr"/>
          <a:lstStyle/>
          <a:p>
            <a:pPr algn="ctr">
              <a:spcBef>
                <a:spcPct val="50000"/>
              </a:spcBef>
              <a:defRPr/>
            </a:pPr>
            <a:r>
              <a:rPr lang="en-US" sz="1700" dirty="0">
                <a:ln w="0"/>
                <a:solidFill>
                  <a:schemeClr val="tx1"/>
                </a:solidFill>
                <a:effectLst>
                  <a:outerShdw blurRad="38100" dist="19050" dir="2700000" algn="tl" rotWithShape="0">
                    <a:schemeClr val="dk1">
                      <a:alpha val="40000"/>
                    </a:schemeClr>
                  </a:outerShdw>
                </a:effectLst>
                <a:cs typeface="Arial"/>
              </a:rPr>
              <a:t>Identity theft is the fastest growing crime.</a:t>
            </a:r>
          </a:p>
        </p:txBody>
      </p:sp>
      <p:sp>
        <p:nvSpPr>
          <p:cNvPr id="9" name="Rectangle 22"/>
          <p:cNvSpPr>
            <a:spLocks noChangeArrowheads="1"/>
          </p:cNvSpPr>
          <p:nvPr/>
        </p:nvSpPr>
        <p:spPr bwMode="auto">
          <a:xfrm>
            <a:off x="1689100" y="4810126"/>
            <a:ext cx="19113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800" dirty="0">
                <a:solidFill>
                  <a:schemeClr val="accent1">
                    <a:lumMod val="60000"/>
                    <a:lumOff val="40000"/>
                  </a:schemeClr>
                </a:solidFill>
                <a:latin typeface="Arial"/>
                <a:ea typeface="Helvetica Light"/>
                <a:cs typeface="Arial"/>
              </a:rPr>
              <a:t>Source: Trans Union Website,</a:t>
            </a:r>
            <a:br>
              <a:rPr lang="en-US" altLang="en-US" sz="800" dirty="0">
                <a:solidFill>
                  <a:schemeClr val="accent1">
                    <a:lumMod val="60000"/>
                    <a:lumOff val="40000"/>
                  </a:schemeClr>
                </a:solidFill>
                <a:latin typeface="Arial"/>
                <a:ea typeface="Helvetica Light"/>
                <a:cs typeface="Arial"/>
              </a:rPr>
            </a:br>
            <a:r>
              <a:rPr lang="en-US" altLang="en-US" sz="800" dirty="0">
                <a:solidFill>
                  <a:schemeClr val="accent1">
                    <a:lumMod val="60000"/>
                    <a:lumOff val="40000"/>
                  </a:schemeClr>
                </a:solidFill>
                <a:latin typeface="Arial"/>
                <a:ea typeface="Helvetica Light"/>
                <a:cs typeface="Arial"/>
              </a:rPr>
              <a:t>January 14, 2015</a:t>
            </a:r>
          </a:p>
        </p:txBody>
      </p:sp>
      <p:sp>
        <p:nvSpPr>
          <p:cNvPr id="10" name="Rounded Rectangle 9"/>
          <p:cNvSpPr/>
          <p:nvPr/>
        </p:nvSpPr>
        <p:spPr>
          <a:xfrm>
            <a:off x="3935413" y="1654176"/>
            <a:ext cx="2112962" cy="3224915"/>
          </a:xfrm>
          <a:prstGeom prst="roundRect">
            <a:avLst>
              <a:gd name="adj" fmla="val 279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tIns="1463040" bIns="320040" anchor="ctr"/>
          <a:lstStyle/>
          <a:p>
            <a:pPr algn="ctr">
              <a:spcBef>
                <a:spcPct val="50000"/>
              </a:spcBef>
              <a:defRPr/>
            </a:pPr>
            <a:r>
              <a:rPr lang="en-US" sz="1700" dirty="0">
                <a:ln w="0"/>
                <a:solidFill>
                  <a:schemeClr val="tx1"/>
                </a:solidFill>
                <a:effectLst>
                  <a:outerShdw blurRad="38100" dist="19050" dir="2700000" algn="tl" rotWithShape="0">
                    <a:schemeClr val="dk1">
                      <a:alpha val="40000"/>
                    </a:schemeClr>
                  </a:outerShdw>
                </a:effectLst>
                <a:cs typeface="Arial"/>
              </a:rPr>
              <a:t>Someone’s identity is stolen every</a:t>
            </a:r>
            <a:br>
              <a:rPr lang="en-US" sz="1700" dirty="0">
                <a:ln w="0"/>
                <a:solidFill>
                  <a:schemeClr val="tx1"/>
                </a:solidFill>
                <a:effectLst>
                  <a:outerShdw blurRad="38100" dist="19050" dir="2700000" algn="tl" rotWithShape="0">
                    <a:schemeClr val="dk1">
                      <a:alpha val="40000"/>
                    </a:schemeClr>
                  </a:outerShdw>
                </a:effectLst>
                <a:cs typeface="Arial"/>
              </a:rPr>
            </a:br>
            <a:r>
              <a:rPr lang="en-US" sz="1700" dirty="0">
                <a:ln w="0"/>
                <a:solidFill>
                  <a:schemeClr val="tx1"/>
                </a:solidFill>
                <a:effectLst>
                  <a:outerShdw blurRad="38100" dist="19050" dir="2700000" algn="tl" rotWithShape="0">
                    <a:schemeClr val="dk1">
                      <a:alpha val="40000"/>
                    </a:schemeClr>
                  </a:outerShdw>
                </a:effectLst>
                <a:cs typeface="Arial"/>
              </a:rPr>
              <a:t>2-3 seconds.</a:t>
            </a:r>
          </a:p>
        </p:txBody>
      </p:sp>
      <p:sp>
        <p:nvSpPr>
          <p:cNvPr id="11" name="Rectangle 26"/>
          <p:cNvSpPr>
            <a:spLocks noChangeArrowheads="1"/>
          </p:cNvSpPr>
          <p:nvPr/>
        </p:nvSpPr>
        <p:spPr bwMode="auto">
          <a:xfrm>
            <a:off x="3935414" y="4810125"/>
            <a:ext cx="18303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800" dirty="0">
                <a:solidFill>
                  <a:schemeClr val="accent1">
                    <a:lumMod val="60000"/>
                    <a:lumOff val="40000"/>
                  </a:schemeClr>
                </a:solidFill>
                <a:latin typeface="Arial"/>
                <a:ea typeface="Helvetica Light"/>
                <a:cs typeface="Arial"/>
              </a:rPr>
              <a:t>Source: https://identity.utexas.</a:t>
            </a:r>
            <a:br>
              <a:rPr lang="en-US" altLang="en-US" sz="800" dirty="0">
                <a:solidFill>
                  <a:schemeClr val="accent1">
                    <a:lumMod val="60000"/>
                    <a:lumOff val="40000"/>
                  </a:schemeClr>
                </a:solidFill>
                <a:latin typeface="Arial"/>
                <a:ea typeface="Helvetica Light"/>
                <a:cs typeface="Arial"/>
              </a:rPr>
            </a:br>
            <a:r>
              <a:rPr lang="en-US" altLang="en-US" sz="800" dirty="0">
                <a:solidFill>
                  <a:schemeClr val="accent1">
                    <a:lumMod val="60000"/>
                    <a:lumOff val="40000"/>
                  </a:schemeClr>
                </a:solidFill>
                <a:latin typeface="Arial"/>
                <a:ea typeface="Helvetica Light"/>
                <a:cs typeface="Arial"/>
              </a:rPr>
              <a:t>edu/id-perspectives/top-10-myths-about-identity-theft</a:t>
            </a:r>
          </a:p>
        </p:txBody>
      </p:sp>
      <p:sp>
        <p:nvSpPr>
          <p:cNvPr id="12" name="Oval 11"/>
          <p:cNvSpPr/>
          <p:nvPr/>
        </p:nvSpPr>
        <p:spPr>
          <a:xfrm>
            <a:off x="2159001" y="1920875"/>
            <a:ext cx="1165225" cy="1192666"/>
          </a:xfrm>
          <a:prstGeom prst="ellipse">
            <a:avLst/>
          </a:prstGeom>
          <a:solidFill>
            <a:schemeClr val="accent1">
              <a:lumMod val="40000"/>
              <a:lumOff val="60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p>
        </p:txBody>
      </p:sp>
      <p:pic>
        <p:nvPicPr>
          <p:cNvPr id="21516" name="Picture 54" descr="icons_cybersecurity_all-0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3163" y="2068514"/>
            <a:ext cx="641350" cy="83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0"/>
          <p:cNvGrpSpPr/>
          <p:nvPr/>
        </p:nvGrpSpPr>
        <p:grpSpPr>
          <a:xfrm>
            <a:off x="4418012" y="1989139"/>
            <a:ext cx="1163638" cy="1192665"/>
            <a:chOff x="2894012" y="2735263"/>
            <a:chExt cx="1163638" cy="1163637"/>
          </a:xfrm>
          <a:solidFill>
            <a:schemeClr val="accent1">
              <a:lumMod val="40000"/>
              <a:lumOff val="60000"/>
            </a:schemeClr>
          </a:solidFill>
        </p:grpSpPr>
        <p:sp>
          <p:nvSpPr>
            <p:cNvPr id="14" name="Oval 13"/>
            <p:cNvSpPr/>
            <p:nvPr/>
          </p:nvSpPr>
          <p:spPr>
            <a:xfrm>
              <a:off x="2894012" y="2735263"/>
              <a:ext cx="1163638" cy="1163637"/>
            </a:xfrm>
            <a:prstGeom prst="ellipse">
              <a:avLst/>
            </a:prstGeom>
            <a:grp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p>
          </p:txBody>
        </p:sp>
        <p:pic>
          <p:nvPicPr>
            <p:cNvPr id="15" name="Picture 56" descr="icons_cybersecurity_all-10.png"/>
            <p:cNvPicPr>
              <a:picLocks noChangeAspect="1"/>
            </p:cNvPicPr>
            <p:nvPr/>
          </p:nvPicPr>
          <p:blipFill>
            <a:blip r:embed="rId5"/>
            <a:stretch>
              <a:fillRect/>
            </a:stretch>
          </p:blipFill>
          <p:spPr bwMode="auto">
            <a:xfrm>
              <a:off x="3118030" y="2925763"/>
              <a:ext cx="685439" cy="774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p:cNvGrpSpPr/>
          <p:nvPr/>
        </p:nvGrpSpPr>
        <p:grpSpPr>
          <a:xfrm>
            <a:off x="6665912" y="1939925"/>
            <a:ext cx="1163638" cy="1192666"/>
            <a:chOff x="5141912" y="2686050"/>
            <a:chExt cx="1163638" cy="1163638"/>
          </a:xfrm>
          <a:solidFill>
            <a:schemeClr val="accent1">
              <a:lumMod val="40000"/>
              <a:lumOff val="60000"/>
            </a:schemeClr>
          </a:solidFill>
        </p:grpSpPr>
        <p:sp>
          <p:nvSpPr>
            <p:cNvPr id="16" name="Oval 15"/>
            <p:cNvSpPr/>
            <p:nvPr/>
          </p:nvSpPr>
          <p:spPr>
            <a:xfrm>
              <a:off x="5141912" y="2686050"/>
              <a:ext cx="1163638" cy="1163638"/>
            </a:xfrm>
            <a:prstGeom prst="ellipse">
              <a:avLst/>
            </a:prstGeom>
            <a:grp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p>
          </p:txBody>
        </p:sp>
        <p:pic>
          <p:nvPicPr>
            <p:cNvPr id="17" name="Picture 58" descr="icons_cybersecurity_all-01.png"/>
            <p:cNvPicPr>
              <a:picLocks noChangeAspect="1"/>
            </p:cNvPicPr>
            <p:nvPr/>
          </p:nvPicPr>
          <p:blipFill>
            <a:blip r:embed="rId6"/>
            <a:stretch>
              <a:fillRect/>
            </a:stretch>
          </p:blipFill>
          <p:spPr bwMode="auto">
            <a:xfrm>
              <a:off x="5345112" y="3026264"/>
              <a:ext cx="750888" cy="4879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p:nvPr/>
        </p:nvGrpSpPr>
        <p:grpSpPr>
          <a:xfrm>
            <a:off x="8893176" y="1944689"/>
            <a:ext cx="1163637" cy="1192665"/>
            <a:chOff x="7369175" y="2690813"/>
            <a:chExt cx="1163637" cy="1163637"/>
          </a:xfrm>
          <a:solidFill>
            <a:schemeClr val="accent1">
              <a:lumMod val="40000"/>
              <a:lumOff val="60000"/>
            </a:schemeClr>
          </a:solidFill>
        </p:grpSpPr>
        <p:sp>
          <p:nvSpPr>
            <p:cNvPr id="18" name="Oval 17"/>
            <p:cNvSpPr/>
            <p:nvPr/>
          </p:nvSpPr>
          <p:spPr>
            <a:xfrm>
              <a:off x="7369175" y="2690813"/>
              <a:ext cx="1163637" cy="1163637"/>
            </a:xfrm>
            <a:prstGeom prst="ellipse">
              <a:avLst/>
            </a:prstGeom>
            <a:grp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p>
          </p:txBody>
        </p:sp>
        <p:pic>
          <p:nvPicPr>
            <p:cNvPr id="19" name="Picture 61" descr="icons_cybersecurity_all-09.png"/>
            <p:cNvPicPr>
              <a:picLocks noChangeAspect="1"/>
            </p:cNvPicPr>
            <p:nvPr/>
          </p:nvPicPr>
          <p:blipFill>
            <a:blip r:embed="rId7"/>
            <a:stretch>
              <a:fillRect/>
            </a:stretch>
          </p:blipFill>
          <p:spPr bwMode="auto">
            <a:xfrm>
              <a:off x="7516812" y="2859218"/>
              <a:ext cx="823913" cy="82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5087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73939"/>
            <a:ext cx="12192000" cy="8311486"/>
          </a:xfrm>
          <a:prstGeom prst="rect">
            <a:avLst/>
          </a:prstGeom>
        </p:spPr>
      </p:pic>
      <p:sp>
        <p:nvSpPr>
          <p:cNvPr id="18" name="Rounded Rectangle 17"/>
          <p:cNvSpPr/>
          <p:nvPr/>
        </p:nvSpPr>
        <p:spPr>
          <a:xfrm>
            <a:off x="2078038" y="1728788"/>
            <a:ext cx="2493962" cy="2927350"/>
          </a:xfrm>
          <a:prstGeom prst="roundRect">
            <a:avLst>
              <a:gd name="adj" fmla="val 264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5561" tIns="165561" rIns="165561" bIns="165561"/>
          <a:lstStyle/>
          <a:p>
            <a:pPr>
              <a:spcBef>
                <a:spcPct val="50000"/>
              </a:spcBef>
              <a:defRPr/>
            </a:pPr>
            <a:r>
              <a:rPr lang="en-US" sz="3200" spc="-136" dirty="0">
                <a:solidFill>
                  <a:schemeClr val="accent5"/>
                </a:solidFill>
                <a:cs typeface="Arial"/>
              </a:rPr>
              <a:t>13.1 million</a:t>
            </a:r>
            <a:br>
              <a:rPr lang="en-US" sz="1700" dirty="0">
                <a:solidFill>
                  <a:srgbClr val="3B3B3B"/>
                </a:solidFill>
                <a:cs typeface="Arial"/>
              </a:rPr>
            </a:br>
            <a:endParaRPr lang="en-US" sz="1700" dirty="0">
              <a:solidFill>
                <a:srgbClr val="3B3B3B"/>
              </a:solidFill>
              <a:cs typeface="Arial"/>
            </a:endParaRPr>
          </a:p>
          <a:p>
            <a:pPr>
              <a:spcBef>
                <a:spcPct val="50000"/>
              </a:spcBef>
              <a:defRPr/>
            </a:pPr>
            <a:r>
              <a:rPr lang="en-US" sz="1700" dirty="0">
                <a:solidFill>
                  <a:schemeClr val="accent1"/>
                </a:solidFill>
                <a:cs typeface="Arial"/>
              </a:rPr>
              <a:t>people experienced identity theft in 2015.</a:t>
            </a:r>
          </a:p>
          <a:p>
            <a:pPr>
              <a:spcBef>
                <a:spcPct val="50000"/>
              </a:spcBef>
              <a:defRPr/>
            </a:pPr>
            <a:endParaRPr lang="en-US" sz="1700" dirty="0">
              <a:solidFill>
                <a:schemeClr val="accent1"/>
              </a:solidFill>
              <a:cs typeface="Arial"/>
            </a:endParaRPr>
          </a:p>
        </p:txBody>
      </p:sp>
      <p:sp>
        <p:nvSpPr>
          <p:cNvPr id="22" name="Rounded Rectangle 21"/>
          <p:cNvSpPr/>
          <p:nvPr/>
        </p:nvSpPr>
        <p:spPr>
          <a:xfrm>
            <a:off x="4838701" y="1714501"/>
            <a:ext cx="2493963" cy="2924175"/>
          </a:xfrm>
          <a:prstGeom prst="roundRect">
            <a:avLst>
              <a:gd name="adj" fmla="val 26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65561" tIns="165561" rIns="165561" bIns="165561"/>
          <a:lstStyle/>
          <a:p>
            <a:pPr>
              <a:spcBef>
                <a:spcPct val="50000"/>
              </a:spcBef>
              <a:defRPr/>
            </a:pPr>
            <a:r>
              <a:rPr lang="en-US" sz="3200" spc="-136" dirty="0">
                <a:solidFill>
                  <a:schemeClr val="accent5"/>
                </a:solidFill>
                <a:cs typeface="Arial"/>
              </a:rPr>
              <a:t>63%</a:t>
            </a:r>
            <a:br>
              <a:rPr lang="en-US" sz="1700" dirty="0">
                <a:solidFill>
                  <a:srgbClr val="3B3B3B"/>
                </a:solidFill>
                <a:cs typeface="Arial"/>
              </a:rPr>
            </a:br>
            <a:r>
              <a:rPr lang="en-US" sz="1700" dirty="0">
                <a:solidFill>
                  <a:srgbClr val="404040"/>
                </a:solidFill>
                <a:cs typeface="Arial"/>
              </a:rPr>
              <a:t>of confirmed data breaches involved weak, default, or </a:t>
            </a:r>
            <a:br>
              <a:rPr lang="en-US" sz="1700" dirty="0">
                <a:solidFill>
                  <a:srgbClr val="404040"/>
                </a:solidFill>
                <a:cs typeface="Arial"/>
              </a:rPr>
            </a:br>
            <a:r>
              <a:rPr lang="en-US" sz="1700" dirty="0">
                <a:solidFill>
                  <a:srgbClr val="404040"/>
                </a:solidFill>
                <a:cs typeface="Arial"/>
              </a:rPr>
              <a:t>stolen passwords.</a:t>
            </a:r>
          </a:p>
          <a:p>
            <a:pPr>
              <a:spcBef>
                <a:spcPct val="50000"/>
              </a:spcBef>
              <a:defRPr/>
            </a:pPr>
            <a:endParaRPr lang="en-US" sz="1700" dirty="0">
              <a:solidFill>
                <a:srgbClr val="404040"/>
              </a:solidFill>
              <a:cs typeface="Arial"/>
            </a:endParaRPr>
          </a:p>
        </p:txBody>
      </p:sp>
      <p:sp>
        <p:nvSpPr>
          <p:cNvPr id="23" name="Rounded Rectangle 22"/>
          <p:cNvSpPr/>
          <p:nvPr/>
        </p:nvSpPr>
        <p:spPr>
          <a:xfrm>
            <a:off x="7597776" y="1712913"/>
            <a:ext cx="2493963" cy="2927350"/>
          </a:xfrm>
          <a:prstGeom prst="roundRect">
            <a:avLst>
              <a:gd name="adj" fmla="val 264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165561" tIns="165561" rIns="165561" bIns="165561"/>
          <a:lstStyle/>
          <a:p>
            <a:pPr>
              <a:spcBef>
                <a:spcPct val="50000"/>
              </a:spcBef>
              <a:defRPr/>
            </a:pPr>
            <a:r>
              <a:rPr lang="en-US" sz="1700" dirty="0">
                <a:solidFill>
                  <a:srgbClr val="48525B"/>
                </a:solidFill>
                <a:cs typeface="Arial"/>
              </a:rPr>
              <a:t>Over </a:t>
            </a:r>
            <a:r>
              <a:rPr lang="en-US" sz="3200" spc="-136" dirty="0">
                <a:solidFill>
                  <a:schemeClr val="accent5"/>
                </a:solidFill>
                <a:cs typeface="Arial"/>
              </a:rPr>
              <a:t>95% </a:t>
            </a:r>
            <a:br>
              <a:rPr lang="en-US" sz="3500" spc="-136" dirty="0">
                <a:solidFill>
                  <a:srgbClr val="96C65B"/>
                </a:solidFill>
                <a:cs typeface="Arial"/>
              </a:rPr>
            </a:br>
            <a:r>
              <a:rPr lang="en-US" sz="1700" dirty="0">
                <a:solidFill>
                  <a:schemeClr val="accent1"/>
                </a:solidFill>
                <a:cs typeface="Arial"/>
              </a:rPr>
              <a:t>of all security incidents investigated recognized </a:t>
            </a:r>
            <a:br>
              <a:rPr lang="en-US" sz="1700" dirty="0">
                <a:solidFill>
                  <a:schemeClr val="accent1"/>
                </a:solidFill>
                <a:cs typeface="Arial"/>
              </a:rPr>
            </a:br>
            <a:r>
              <a:rPr lang="en-US" sz="1700" dirty="0">
                <a:solidFill>
                  <a:schemeClr val="accent1"/>
                </a:solidFill>
                <a:cs typeface="Arial"/>
              </a:rPr>
              <a:t>‘human error’ as a contributing factor.</a:t>
            </a:r>
          </a:p>
          <a:p>
            <a:pPr>
              <a:spcBef>
                <a:spcPct val="50000"/>
              </a:spcBef>
              <a:defRPr/>
            </a:pPr>
            <a:endParaRPr lang="en-US" sz="1700" dirty="0">
              <a:solidFill>
                <a:schemeClr val="accent1"/>
              </a:solidFill>
              <a:cs typeface="Arial"/>
            </a:endParaRPr>
          </a:p>
        </p:txBody>
      </p:sp>
      <p:sp>
        <p:nvSpPr>
          <p:cNvPr id="23558" name="Rectangle 13"/>
          <p:cNvSpPr>
            <a:spLocks noChangeArrowheads="1"/>
          </p:cNvSpPr>
          <p:nvPr/>
        </p:nvSpPr>
        <p:spPr bwMode="auto">
          <a:xfrm>
            <a:off x="2078038" y="4657726"/>
            <a:ext cx="24622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bIns="4139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8C8C8C"/>
                </a:solidFill>
                <a:ea typeface="Helvetica Light"/>
                <a:cs typeface="Helvetica Light"/>
              </a:rPr>
              <a:t>Source: Javelin 2016 Identity Fraud Study</a:t>
            </a:r>
          </a:p>
        </p:txBody>
      </p:sp>
      <p:sp>
        <p:nvSpPr>
          <p:cNvPr id="23559" name="Rectangle 19"/>
          <p:cNvSpPr>
            <a:spLocks noChangeArrowheads="1"/>
          </p:cNvSpPr>
          <p:nvPr/>
        </p:nvSpPr>
        <p:spPr bwMode="auto">
          <a:xfrm>
            <a:off x="4838700" y="4656138"/>
            <a:ext cx="21463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bIns="4139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8C8C8C"/>
                </a:solidFill>
                <a:ea typeface="Helvetica Light"/>
                <a:cs typeface="Helvetica Light"/>
              </a:rPr>
              <a:t>Source: Verizon 2016 Data Breach Investigations Report</a:t>
            </a:r>
          </a:p>
        </p:txBody>
      </p:sp>
      <p:sp>
        <p:nvSpPr>
          <p:cNvPr id="23560" name="Rectangle 20"/>
          <p:cNvSpPr>
            <a:spLocks noChangeArrowheads="1"/>
          </p:cNvSpPr>
          <p:nvPr/>
        </p:nvSpPr>
        <p:spPr bwMode="auto">
          <a:xfrm>
            <a:off x="7597775" y="4659313"/>
            <a:ext cx="22161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rIns="0" bIns="4139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8C8C8C"/>
                </a:solidFill>
                <a:ea typeface="Helvetica Light"/>
                <a:cs typeface="Helvetica Light"/>
              </a:rPr>
              <a:t>Source: IBM Security Services 2014 Cyber Security Intelligence Index</a:t>
            </a:r>
          </a:p>
        </p:txBody>
      </p:sp>
      <p:sp>
        <p:nvSpPr>
          <p:cNvPr id="23561" name="Title 11"/>
          <p:cNvSpPr>
            <a:spLocks noGrp="1"/>
          </p:cNvSpPr>
          <p:nvPr>
            <p:ph type="title"/>
          </p:nvPr>
        </p:nvSpPr>
        <p:spPr>
          <a:xfrm>
            <a:off x="952501" y="402431"/>
            <a:ext cx="10515600" cy="1325563"/>
          </a:xfrm>
        </p:spPr>
        <p:txBody>
          <a:bodyPr/>
          <a:lstStyle/>
          <a:p>
            <a:r>
              <a:rPr lang="en-US" altLang="en-US" dirty="0">
                <a:solidFill>
                  <a:schemeClr val="bg1"/>
                </a:solidFill>
                <a:latin typeface="Arial" panose="020B0604020202020204" pitchFamily="34" charset="0"/>
                <a:ea typeface="Helvetica Light"/>
                <a:cs typeface="Helvetica Light"/>
              </a:rPr>
              <a:t>Identity Theft is Everyone’s Problem</a:t>
            </a:r>
            <a:endParaRPr lang="en-US" alt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5532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1484</Words>
  <Application>Microsoft Office PowerPoint</Application>
  <PresentationFormat>Widescreen</PresentationFormat>
  <Paragraphs>124</Paragraphs>
  <Slides>23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Berlin Sans FB Demi</vt:lpstr>
      <vt:lpstr>Calibri</vt:lpstr>
      <vt:lpstr>Calibri Light</vt:lpstr>
      <vt:lpstr>Eras Bold ITC</vt:lpstr>
      <vt:lpstr>Georgia</vt:lpstr>
      <vt:lpstr>Helvetica</vt:lpstr>
      <vt:lpstr>Helvetica Light</vt:lpstr>
      <vt:lpstr>Kristen ITC</vt:lpstr>
      <vt:lpstr>Times New Roman</vt:lpstr>
      <vt:lpstr>Wingdings</vt:lpstr>
      <vt:lpstr>Office Theme</vt:lpstr>
      <vt:lpstr>PowerPoint Presentation</vt:lpstr>
      <vt:lpstr>Abstract</vt:lpstr>
      <vt:lpstr>PowerPoint Presentation</vt:lpstr>
      <vt:lpstr>PowerPoint Presentation</vt:lpstr>
      <vt:lpstr>PowerPoint Presentation</vt:lpstr>
      <vt:lpstr>PowerPoint Presentation</vt:lpstr>
      <vt:lpstr>PowerPoint Presentation</vt:lpstr>
      <vt:lpstr>Identity Theft is Everyone’s Problem</vt:lpstr>
      <vt:lpstr>Identity Theft is Everyone’s Problem</vt:lpstr>
      <vt:lpstr>PowerPoint Presentation</vt:lpstr>
      <vt:lpstr>PowerPoint Presentation</vt:lpstr>
      <vt:lpstr>PowerPoint Presentation</vt:lpstr>
      <vt:lpstr>PowerPoint Presentation</vt:lpstr>
      <vt:lpstr>PowerPoint Presentation</vt:lpstr>
      <vt:lpstr>PowerPoint Presentation</vt:lpstr>
      <vt:lpstr>   How Cybercriminals use Stolen Data ?</vt:lpstr>
      <vt:lpstr>Working Description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thfq</dc:creator>
  <cp:lastModifiedBy>Adarsh Gautam</cp:lastModifiedBy>
  <cp:revision>41</cp:revision>
  <dcterms:created xsi:type="dcterms:W3CDTF">2018-03-28T05:55:31Z</dcterms:created>
  <dcterms:modified xsi:type="dcterms:W3CDTF">2022-10-09T18:10:09Z</dcterms:modified>
</cp:coreProperties>
</file>